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9" r:id="rId4"/>
    <p:sldMasterId id="2147483725" r:id="rId5"/>
    <p:sldMasterId id="2147483729" r:id="rId6"/>
    <p:sldMasterId id="2147483676" r:id="rId7"/>
    <p:sldMasterId id="2147483749" r:id="rId8"/>
    <p:sldMasterId id="2147483760" r:id="rId9"/>
  </p:sldMasterIdLst>
  <p:notesMasterIdLst>
    <p:notesMasterId r:id="rId39"/>
  </p:notesMasterIdLst>
  <p:sldIdLst>
    <p:sldId id="2147483267" r:id="rId10"/>
    <p:sldId id="2147483291" r:id="rId11"/>
    <p:sldId id="2147483276" r:id="rId12"/>
    <p:sldId id="2147483279" r:id="rId13"/>
    <p:sldId id="2147483224" r:id="rId14"/>
    <p:sldId id="2147483274" r:id="rId15"/>
    <p:sldId id="2147483226" r:id="rId16"/>
    <p:sldId id="2147483180" r:id="rId17"/>
    <p:sldId id="2147483255" r:id="rId18"/>
    <p:sldId id="2147483292" r:id="rId19"/>
    <p:sldId id="2147483263" r:id="rId20"/>
    <p:sldId id="2147483273" r:id="rId21"/>
    <p:sldId id="2147483278" r:id="rId22"/>
    <p:sldId id="2147483261" r:id="rId23"/>
    <p:sldId id="2147483254" r:id="rId24"/>
    <p:sldId id="2147483283" r:id="rId25"/>
    <p:sldId id="2147483288" r:id="rId26"/>
    <p:sldId id="2147483257" r:id="rId27"/>
    <p:sldId id="2147483234" r:id="rId28"/>
    <p:sldId id="2147483265" r:id="rId29"/>
    <p:sldId id="2147483285" r:id="rId30"/>
    <p:sldId id="2147483296" r:id="rId31"/>
    <p:sldId id="2147483289" r:id="rId32"/>
    <p:sldId id="2147483293" r:id="rId33"/>
    <p:sldId id="2147483294" r:id="rId34"/>
    <p:sldId id="2147483295" r:id="rId35"/>
    <p:sldId id="2147483287" r:id="rId36"/>
    <p:sldId id="2147483290" r:id="rId37"/>
    <p:sldId id="2147483188" r:id="rId38"/>
  </p:sldIdLst>
  <p:sldSz cx="9144000" cy="5143500" type="screen16x9"/>
  <p:notesSz cx="6858000" cy="9144000"/>
  <p:defaultTex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5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ti Lindqvist" initials="AL" lastIdx="11" clrIdx="0">
    <p:extLst>
      <p:ext uri="{19B8F6BF-5375-455C-9EA6-DF929625EA0E}">
        <p15:presenceInfo xmlns:p15="http://schemas.microsoft.com/office/powerpoint/2012/main" userId="S::antti.lindqvist@puunjalostusinsinoorit.fi::327ceac0-972f-49ce-81a3-8ae2a7026cdd" providerId="AD"/>
      </p:ext>
    </p:extLst>
  </p:cmAuthor>
  <p:cmAuthor id="2" name="Katriina Valkeapää" initials="KV" lastIdx="15" clrIdx="1">
    <p:extLst>
      <p:ext uri="{19B8F6BF-5375-455C-9EA6-DF929625EA0E}">
        <p15:presenceInfo xmlns:p15="http://schemas.microsoft.com/office/powerpoint/2012/main" userId="S::katriina.valkeapaa@puunjalostusinsinoorit.fi::1ca61651-813a-4194-8815-308dd0c6a062" providerId="AD"/>
      </p:ext>
    </p:extLst>
  </p:cmAuthor>
  <p:cmAuthor id="3" name="Susanna Lähdesmäki" initials="SL" lastIdx="3" clrIdx="2">
    <p:extLst>
      <p:ext uri="{19B8F6BF-5375-455C-9EA6-DF929625EA0E}">
        <p15:presenceInfo xmlns:p15="http://schemas.microsoft.com/office/powerpoint/2012/main" userId="S::susanna.lahdesmaki@puunjalostusinsinoorit.fi::64be54be-556a-45e1-a184-3e0f2add35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948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C46B11-DBE3-48F2-B071-BE50988FBF7B}" v="35" dt="2026-06-04T13:07:19.776"/>
    <p1510:client id="{688E343A-BA10-4B6A-9E15-DBF02E52BDAB}" v="9" dt="2026-06-04T23:21:23.877"/>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Normaali tyyli 2 - Korostu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75669" autoAdjust="0"/>
  </p:normalViewPr>
  <p:slideViewPr>
    <p:cSldViewPr snapToGrid="0" showGuides="1">
      <p:cViewPr>
        <p:scale>
          <a:sx n="75" d="100"/>
          <a:sy n="75" d="100"/>
        </p:scale>
        <p:origin x="1156" y="28"/>
      </p:cViewPr>
      <p:guideLst>
        <p:guide orient="horz" pos="1620"/>
        <p:guide pos="2857"/>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notesMaster" Target="notesMasters/notesMaster1.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0" Type="http://schemas.openxmlformats.org/officeDocument/2006/relationships/slide" Target="slides/slide11.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'kaikki kv'!$A$20</c:f>
              <c:strCache>
                <c:ptCount val="1"/>
                <c:pt idx="0">
                  <c:v>Bachelor’s Degree from UAS</c:v>
                </c:pt>
              </c:strCache>
            </c:strRef>
          </c:tx>
          <c:spPr>
            <a:solidFill>
              <a:schemeClr val="accent1"/>
            </a:solidFill>
            <a:ln>
              <a:noFill/>
            </a:ln>
            <a:effectLst/>
          </c:spPr>
          <c:invertIfNegative val="0"/>
          <c:cat>
            <c:numRef>
              <c:f>'kaikki kv'!$B$19:$Z$19</c:f>
              <c:numCache>
                <c:formatCode>0</c:formatCod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numCache>
            </c:numRef>
          </c:cat>
          <c:val>
            <c:numRef>
              <c:f>'kaikki kv'!$B$20:$Z$20</c:f>
              <c:numCache>
                <c:formatCode>0</c:formatCode>
                <c:ptCount val="25"/>
                <c:pt idx="0">
                  <c:v>2607</c:v>
                </c:pt>
                <c:pt idx="1">
                  <c:v>2781</c:v>
                </c:pt>
                <c:pt idx="2">
                  <c:v>3132</c:v>
                </c:pt>
                <c:pt idx="3">
                  <c:v>3447</c:v>
                </c:pt>
                <c:pt idx="4">
                  <c:v>3726</c:v>
                </c:pt>
                <c:pt idx="5">
                  <c:v>3936</c:v>
                </c:pt>
                <c:pt idx="6">
                  <c:v>4527</c:v>
                </c:pt>
                <c:pt idx="7">
                  <c:v>5229</c:v>
                </c:pt>
                <c:pt idx="8">
                  <c:v>6156</c:v>
                </c:pt>
                <c:pt idx="9">
                  <c:v>6762</c:v>
                </c:pt>
                <c:pt idx="10">
                  <c:v>7491</c:v>
                </c:pt>
                <c:pt idx="11">
                  <c:v>8412</c:v>
                </c:pt>
                <c:pt idx="12">
                  <c:v>9003</c:v>
                </c:pt>
                <c:pt idx="13">
                  <c:v>9066</c:v>
                </c:pt>
                <c:pt idx="14">
                  <c:v>9090</c:v>
                </c:pt>
                <c:pt idx="15">
                  <c:v>9084</c:v>
                </c:pt>
                <c:pt idx="16">
                  <c:v>9186</c:v>
                </c:pt>
                <c:pt idx="17">
                  <c:v>8856</c:v>
                </c:pt>
                <c:pt idx="18">
                  <c:v>8694</c:v>
                </c:pt>
                <c:pt idx="19">
                  <c:v>8463</c:v>
                </c:pt>
                <c:pt idx="20">
                  <c:v>8478</c:v>
                </c:pt>
                <c:pt idx="21">
                  <c:v>9060</c:v>
                </c:pt>
                <c:pt idx="22">
                  <c:v>10944</c:v>
                </c:pt>
                <c:pt idx="23">
                  <c:v>13632</c:v>
                </c:pt>
                <c:pt idx="24">
                  <c:v>16341</c:v>
                </c:pt>
              </c:numCache>
            </c:numRef>
          </c:val>
          <c:extLst>
            <c:ext xmlns:c16="http://schemas.microsoft.com/office/drawing/2014/chart" uri="{C3380CC4-5D6E-409C-BE32-E72D297353CC}">
              <c16:uniqueId val="{00000000-3A86-4B87-9808-C0C9BA351B1C}"/>
            </c:ext>
          </c:extLst>
        </c:ser>
        <c:ser>
          <c:idx val="1"/>
          <c:order val="1"/>
          <c:tx>
            <c:strRef>
              <c:f>'kaikki kv'!$A$21</c:f>
              <c:strCache>
                <c:ptCount val="1"/>
                <c:pt idx="0">
                  <c:v>Bachelor’s Degree from University</c:v>
                </c:pt>
              </c:strCache>
            </c:strRef>
          </c:tx>
          <c:spPr>
            <a:solidFill>
              <a:schemeClr val="accent2"/>
            </a:solidFill>
            <a:ln>
              <a:noFill/>
            </a:ln>
            <a:effectLst/>
          </c:spPr>
          <c:invertIfNegative val="0"/>
          <c:cat>
            <c:numRef>
              <c:f>'kaikki kv'!$B$19:$Z$19</c:f>
              <c:numCache>
                <c:formatCode>0</c:formatCod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numCache>
            </c:numRef>
          </c:cat>
          <c:val>
            <c:numRef>
              <c:f>'kaikki kv'!$B$21:$Z$21</c:f>
              <c:numCache>
                <c:formatCode>0</c:formatCode>
                <c:ptCount val="25"/>
                <c:pt idx="0">
                  <c:v>63</c:v>
                </c:pt>
                <c:pt idx="1">
                  <c:v>93</c:v>
                </c:pt>
                <c:pt idx="2">
                  <c:v>90</c:v>
                </c:pt>
                <c:pt idx="3">
                  <c:v>96</c:v>
                </c:pt>
                <c:pt idx="4">
                  <c:v>99</c:v>
                </c:pt>
                <c:pt idx="5">
                  <c:v>471</c:v>
                </c:pt>
                <c:pt idx="6">
                  <c:v>627</c:v>
                </c:pt>
                <c:pt idx="7">
                  <c:v>747</c:v>
                </c:pt>
                <c:pt idx="8">
                  <c:v>1068</c:v>
                </c:pt>
                <c:pt idx="9">
                  <c:v>1020</c:v>
                </c:pt>
                <c:pt idx="10">
                  <c:v>1032</c:v>
                </c:pt>
                <c:pt idx="11">
                  <c:v>945</c:v>
                </c:pt>
                <c:pt idx="12">
                  <c:v>855</c:v>
                </c:pt>
                <c:pt idx="13">
                  <c:v>774</c:v>
                </c:pt>
                <c:pt idx="14">
                  <c:v>720</c:v>
                </c:pt>
                <c:pt idx="15">
                  <c:v>678</c:v>
                </c:pt>
                <c:pt idx="16">
                  <c:v>651</c:v>
                </c:pt>
                <c:pt idx="17">
                  <c:v>672</c:v>
                </c:pt>
                <c:pt idx="18">
                  <c:v>720</c:v>
                </c:pt>
                <c:pt idx="19">
                  <c:v>858</c:v>
                </c:pt>
                <c:pt idx="20">
                  <c:v>1098</c:v>
                </c:pt>
                <c:pt idx="21">
                  <c:v>1530</c:v>
                </c:pt>
                <c:pt idx="22">
                  <c:v>2007</c:v>
                </c:pt>
                <c:pt idx="23">
                  <c:v>2436</c:v>
                </c:pt>
                <c:pt idx="24">
                  <c:v>3426</c:v>
                </c:pt>
              </c:numCache>
            </c:numRef>
          </c:val>
          <c:extLst>
            <c:ext xmlns:c16="http://schemas.microsoft.com/office/drawing/2014/chart" uri="{C3380CC4-5D6E-409C-BE32-E72D297353CC}">
              <c16:uniqueId val="{00000001-3A86-4B87-9808-C0C9BA351B1C}"/>
            </c:ext>
          </c:extLst>
        </c:ser>
        <c:ser>
          <c:idx val="2"/>
          <c:order val="2"/>
          <c:tx>
            <c:strRef>
              <c:f>'kaikki kv'!$A$22</c:f>
              <c:strCache>
                <c:ptCount val="1"/>
                <c:pt idx="0">
                  <c:v>Master’s Degree from UAS</c:v>
                </c:pt>
              </c:strCache>
            </c:strRef>
          </c:tx>
          <c:spPr>
            <a:solidFill>
              <a:schemeClr val="accent3"/>
            </a:solidFill>
            <a:ln>
              <a:noFill/>
            </a:ln>
            <a:effectLst/>
          </c:spPr>
          <c:invertIfNegative val="0"/>
          <c:cat>
            <c:numRef>
              <c:f>'kaikki kv'!$B$19:$Z$19</c:f>
              <c:numCache>
                <c:formatCode>0</c:formatCod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numCache>
            </c:numRef>
          </c:cat>
          <c:val>
            <c:numRef>
              <c:f>'kaikki kv'!$B$22:$Z$22</c:f>
              <c:numCache>
                <c:formatCode>General</c:formatCode>
                <c:ptCount val="25"/>
                <c:pt idx="2" formatCode="0">
                  <c:v>2.5</c:v>
                </c:pt>
                <c:pt idx="3" formatCode="0">
                  <c:v>2.5</c:v>
                </c:pt>
                <c:pt idx="4" formatCode="0">
                  <c:v>2.5</c:v>
                </c:pt>
                <c:pt idx="5" formatCode="0">
                  <c:v>2.5</c:v>
                </c:pt>
                <c:pt idx="6" formatCode="0">
                  <c:v>18</c:v>
                </c:pt>
                <c:pt idx="7" formatCode="0">
                  <c:v>69</c:v>
                </c:pt>
                <c:pt idx="8" formatCode="0">
                  <c:v>138</c:v>
                </c:pt>
                <c:pt idx="9" formatCode="0">
                  <c:v>201</c:v>
                </c:pt>
                <c:pt idx="10" formatCode="0">
                  <c:v>234</c:v>
                </c:pt>
                <c:pt idx="11" formatCode="0">
                  <c:v>288</c:v>
                </c:pt>
                <c:pt idx="12" formatCode="0">
                  <c:v>330</c:v>
                </c:pt>
                <c:pt idx="13" formatCode="0">
                  <c:v>411</c:v>
                </c:pt>
                <c:pt idx="14" formatCode="0">
                  <c:v>453</c:v>
                </c:pt>
                <c:pt idx="15" formatCode="0">
                  <c:v>540</c:v>
                </c:pt>
                <c:pt idx="16" formatCode="0">
                  <c:v>618</c:v>
                </c:pt>
                <c:pt idx="17" formatCode="0">
                  <c:v>657</c:v>
                </c:pt>
                <c:pt idx="18" formatCode="0">
                  <c:v>771</c:v>
                </c:pt>
                <c:pt idx="19" formatCode="0">
                  <c:v>795</c:v>
                </c:pt>
                <c:pt idx="20" formatCode="0">
                  <c:v>930</c:v>
                </c:pt>
                <c:pt idx="21" formatCode="0">
                  <c:v>1176</c:v>
                </c:pt>
                <c:pt idx="22" formatCode="0">
                  <c:v>1509</c:v>
                </c:pt>
                <c:pt idx="23" formatCode="0">
                  <c:v>2004</c:v>
                </c:pt>
                <c:pt idx="24" formatCode="0">
                  <c:v>2499</c:v>
                </c:pt>
              </c:numCache>
            </c:numRef>
          </c:val>
          <c:extLst>
            <c:ext xmlns:c16="http://schemas.microsoft.com/office/drawing/2014/chart" uri="{C3380CC4-5D6E-409C-BE32-E72D297353CC}">
              <c16:uniqueId val="{00000002-3A86-4B87-9808-C0C9BA351B1C}"/>
            </c:ext>
          </c:extLst>
        </c:ser>
        <c:ser>
          <c:idx val="3"/>
          <c:order val="3"/>
          <c:tx>
            <c:strRef>
              <c:f>'kaikki kv'!$A$23</c:f>
              <c:strCache>
                <c:ptCount val="1"/>
                <c:pt idx="0">
                  <c:v>Master’s Degree from University</c:v>
                </c:pt>
              </c:strCache>
            </c:strRef>
          </c:tx>
          <c:spPr>
            <a:solidFill>
              <a:schemeClr val="accent4"/>
            </a:solidFill>
            <a:ln>
              <a:noFill/>
            </a:ln>
            <a:effectLst/>
          </c:spPr>
          <c:invertIfNegative val="0"/>
          <c:cat>
            <c:numRef>
              <c:f>'kaikki kv'!$B$19:$Z$19</c:f>
              <c:numCache>
                <c:formatCode>0</c:formatCod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numCache>
            </c:numRef>
          </c:cat>
          <c:val>
            <c:numRef>
              <c:f>'kaikki kv'!$B$23:$Z$23</c:f>
              <c:numCache>
                <c:formatCode>0</c:formatCode>
                <c:ptCount val="25"/>
                <c:pt idx="0">
                  <c:v>2202</c:v>
                </c:pt>
                <c:pt idx="1">
                  <c:v>2391</c:v>
                </c:pt>
                <c:pt idx="2">
                  <c:v>2745</c:v>
                </c:pt>
                <c:pt idx="3">
                  <c:v>2796</c:v>
                </c:pt>
                <c:pt idx="4">
                  <c:v>2949</c:v>
                </c:pt>
                <c:pt idx="5">
                  <c:v>2751</c:v>
                </c:pt>
                <c:pt idx="6">
                  <c:v>2991</c:v>
                </c:pt>
                <c:pt idx="7">
                  <c:v>3231</c:v>
                </c:pt>
                <c:pt idx="8">
                  <c:v>3084</c:v>
                </c:pt>
                <c:pt idx="9">
                  <c:v>3699</c:v>
                </c:pt>
                <c:pt idx="10">
                  <c:v>4131</c:v>
                </c:pt>
                <c:pt idx="11">
                  <c:v>4959</c:v>
                </c:pt>
                <c:pt idx="12">
                  <c:v>5550</c:v>
                </c:pt>
                <c:pt idx="13">
                  <c:v>5949</c:v>
                </c:pt>
                <c:pt idx="14">
                  <c:v>6171</c:v>
                </c:pt>
                <c:pt idx="15">
                  <c:v>6297</c:v>
                </c:pt>
                <c:pt idx="16">
                  <c:v>6873</c:v>
                </c:pt>
                <c:pt idx="17">
                  <c:v>6468</c:v>
                </c:pt>
                <c:pt idx="18">
                  <c:v>6222</c:v>
                </c:pt>
                <c:pt idx="19">
                  <c:v>5661</c:v>
                </c:pt>
                <c:pt idx="20">
                  <c:v>5979</c:v>
                </c:pt>
                <c:pt idx="21">
                  <c:v>6273</c:v>
                </c:pt>
                <c:pt idx="22">
                  <c:v>6942</c:v>
                </c:pt>
                <c:pt idx="23">
                  <c:v>8376</c:v>
                </c:pt>
                <c:pt idx="24">
                  <c:v>9516</c:v>
                </c:pt>
              </c:numCache>
            </c:numRef>
          </c:val>
          <c:extLst>
            <c:ext xmlns:c16="http://schemas.microsoft.com/office/drawing/2014/chart" uri="{C3380CC4-5D6E-409C-BE32-E72D297353CC}">
              <c16:uniqueId val="{00000003-3A86-4B87-9808-C0C9BA351B1C}"/>
            </c:ext>
          </c:extLst>
        </c:ser>
        <c:ser>
          <c:idx val="4"/>
          <c:order val="4"/>
          <c:tx>
            <c:strRef>
              <c:f>'kaikki kv'!$A$24</c:f>
              <c:strCache>
                <c:ptCount val="1"/>
                <c:pt idx="0">
                  <c:v>Doctoral Degree</c:v>
                </c:pt>
              </c:strCache>
            </c:strRef>
          </c:tx>
          <c:spPr>
            <a:solidFill>
              <a:schemeClr val="accent5"/>
            </a:solidFill>
            <a:ln>
              <a:noFill/>
            </a:ln>
            <a:effectLst/>
          </c:spPr>
          <c:invertIfNegative val="0"/>
          <c:cat>
            <c:numRef>
              <c:f>'kaikki kv'!$B$19:$Z$19</c:f>
              <c:numCache>
                <c:formatCode>0</c:formatCod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numCache>
            </c:numRef>
          </c:cat>
          <c:val>
            <c:numRef>
              <c:f>'kaikki kv'!$B$24:$Z$24</c:f>
              <c:numCache>
                <c:formatCode>0</c:formatCode>
                <c:ptCount val="25"/>
                <c:pt idx="0">
                  <c:v>834</c:v>
                </c:pt>
                <c:pt idx="1">
                  <c:v>1029</c:v>
                </c:pt>
                <c:pt idx="2">
                  <c:v>1113</c:v>
                </c:pt>
                <c:pt idx="3">
                  <c:v>1326</c:v>
                </c:pt>
                <c:pt idx="4">
                  <c:v>1434</c:v>
                </c:pt>
                <c:pt idx="5">
                  <c:v>1533</c:v>
                </c:pt>
                <c:pt idx="6">
                  <c:v>1641</c:v>
                </c:pt>
                <c:pt idx="7">
                  <c:v>1746</c:v>
                </c:pt>
                <c:pt idx="8">
                  <c:v>1878</c:v>
                </c:pt>
                <c:pt idx="9">
                  <c:v>2094</c:v>
                </c:pt>
                <c:pt idx="10">
                  <c:v>2433</c:v>
                </c:pt>
                <c:pt idx="11">
                  <c:v>2628</c:v>
                </c:pt>
                <c:pt idx="12">
                  <c:v>2988</c:v>
                </c:pt>
                <c:pt idx="13">
                  <c:v>3273</c:v>
                </c:pt>
                <c:pt idx="14">
                  <c:v>3435</c:v>
                </c:pt>
                <c:pt idx="15">
                  <c:v>3606</c:v>
                </c:pt>
                <c:pt idx="16">
                  <c:v>3639</c:v>
                </c:pt>
                <c:pt idx="17">
                  <c:v>3594</c:v>
                </c:pt>
                <c:pt idx="18">
                  <c:v>3738</c:v>
                </c:pt>
                <c:pt idx="19">
                  <c:v>4002</c:v>
                </c:pt>
                <c:pt idx="20">
                  <c:v>4290</c:v>
                </c:pt>
                <c:pt idx="21">
                  <c:v>4662</c:v>
                </c:pt>
                <c:pt idx="22">
                  <c:v>4728</c:v>
                </c:pt>
                <c:pt idx="23">
                  <c:v>5130</c:v>
                </c:pt>
                <c:pt idx="24">
                  <c:v>5505</c:v>
                </c:pt>
              </c:numCache>
            </c:numRef>
          </c:val>
          <c:extLst>
            <c:ext xmlns:c16="http://schemas.microsoft.com/office/drawing/2014/chart" uri="{C3380CC4-5D6E-409C-BE32-E72D297353CC}">
              <c16:uniqueId val="{00000004-3A86-4B87-9808-C0C9BA351B1C}"/>
            </c:ext>
          </c:extLst>
        </c:ser>
        <c:dLbls>
          <c:showLegendKey val="0"/>
          <c:showVal val="0"/>
          <c:showCatName val="0"/>
          <c:showSerName val="0"/>
          <c:showPercent val="0"/>
          <c:showBubbleSize val="0"/>
        </c:dLbls>
        <c:gapWidth val="150"/>
        <c:overlap val="100"/>
        <c:axId val="1986476511"/>
        <c:axId val="1986477471"/>
      </c:barChart>
      <c:catAx>
        <c:axId val="1986476511"/>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986477471"/>
        <c:crosses val="autoZero"/>
        <c:auto val="1"/>
        <c:lblAlgn val="ctr"/>
        <c:lblOffset val="100"/>
        <c:noMultiLvlLbl val="0"/>
      </c:catAx>
      <c:valAx>
        <c:axId val="19864774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9864765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solidFill>
      <a:schemeClr val="bg1"/>
    </a:solidFill>
    <a:ln w="9525" cap="flat" cmpd="sng" algn="ctr">
      <a:noFill/>
      <a:round/>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'eu eta muu kv'!$B$3</c:f>
              <c:strCache>
                <c:ptCount val="1"/>
                <c:pt idx="0">
                  <c:v>EU/EEA</c:v>
                </c:pt>
              </c:strCache>
            </c:strRef>
          </c:tx>
          <c:spPr>
            <a:ln w="28575" cap="rnd">
              <a:solidFill>
                <a:schemeClr val="accent1"/>
              </a:solidFill>
              <a:round/>
            </a:ln>
            <a:effectLst/>
          </c:spPr>
          <c:marker>
            <c:symbol val="none"/>
          </c:marker>
          <c:cat>
            <c:numRef>
              <c:f>'eu eta muu kv'!$A$4:$A$28</c:f>
              <c:numCache>
                <c:formatCode>General</c:formatCod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numCache>
            </c:numRef>
          </c:cat>
          <c:val>
            <c:numRef>
              <c:f>'eu eta muu kv'!$B$4:$B$28</c:f>
              <c:numCache>
                <c:formatCode>#,##0</c:formatCode>
                <c:ptCount val="25"/>
                <c:pt idx="0">
                  <c:v>2340</c:v>
                </c:pt>
                <c:pt idx="1">
                  <c:v>2517</c:v>
                </c:pt>
                <c:pt idx="2">
                  <c:v>2697</c:v>
                </c:pt>
                <c:pt idx="3">
                  <c:v>2829</c:v>
                </c:pt>
                <c:pt idx="4">
                  <c:v>3027</c:v>
                </c:pt>
                <c:pt idx="5">
                  <c:v>3132</c:v>
                </c:pt>
                <c:pt idx="6">
                  <c:v>3309</c:v>
                </c:pt>
                <c:pt idx="7">
                  <c:v>3363</c:v>
                </c:pt>
                <c:pt idx="8">
                  <c:v>3342</c:v>
                </c:pt>
                <c:pt idx="9">
                  <c:v>3507</c:v>
                </c:pt>
                <c:pt idx="10">
                  <c:v>3909</c:v>
                </c:pt>
                <c:pt idx="11">
                  <c:v>4215</c:v>
                </c:pt>
                <c:pt idx="12">
                  <c:v>4551</c:v>
                </c:pt>
                <c:pt idx="13">
                  <c:v>4725</c:v>
                </c:pt>
                <c:pt idx="14">
                  <c:v>4815</c:v>
                </c:pt>
                <c:pt idx="15">
                  <c:v>4908</c:v>
                </c:pt>
                <c:pt idx="16">
                  <c:v>4845</c:v>
                </c:pt>
                <c:pt idx="17">
                  <c:v>4965</c:v>
                </c:pt>
                <c:pt idx="18">
                  <c:v>5211</c:v>
                </c:pt>
                <c:pt idx="19">
                  <c:v>5433</c:v>
                </c:pt>
                <c:pt idx="20">
                  <c:v>5760</c:v>
                </c:pt>
                <c:pt idx="21">
                  <c:v>6381</c:v>
                </c:pt>
                <c:pt idx="22">
                  <c:v>6783</c:v>
                </c:pt>
                <c:pt idx="23">
                  <c:v>6894</c:v>
                </c:pt>
                <c:pt idx="24">
                  <c:v>7236</c:v>
                </c:pt>
              </c:numCache>
            </c:numRef>
          </c:val>
          <c:smooth val="0"/>
          <c:extLst>
            <c:ext xmlns:c16="http://schemas.microsoft.com/office/drawing/2014/chart" uri="{C3380CC4-5D6E-409C-BE32-E72D297353CC}">
              <c16:uniqueId val="{00000000-879C-45D6-9BB5-7C9D24D46187}"/>
            </c:ext>
          </c:extLst>
        </c:ser>
        <c:ser>
          <c:idx val="1"/>
          <c:order val="1"/>
          <c:tx>
            <c:strRef>
              <c:f>'eu eta muu kv'!$C$3</c:f>
              <c:strCache>
                <c:ptCount val="1"/>
                <c:pt idx="0">
                  <c:v>Other</c:v>
                </c:pt>
              </c:strCache>
            </c:strRef>
          </c:tx>
          <c:spPr>
            <a:ln w="28575" cap="rnd">
              <a:solidFill>
                <a:schemeClr val="accent2"/>
              </a:solidFill>
              <a:round/>
            </a:ln>
            <a:effectLst/>
          </c:spPr>
          <c:marker>
            <c:symbol val="none"/>
          </c:marker>
          <c:cat>
            <c:numRef>
              <c:f>'eu eta muu kv'!$A$4:$A$28</c:f>
              <c:numCache>
                <c:formatCode>General</c:formatCod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numCache>
            </c:numRef>
          </c:cat>
          <c:val>
            <c:numRef>
              <c:f>'eu eta muu kv'!$C$4:$C$28</c:f>
              <c:numCache>
                <c:formatCode>#,##0</c:formatCode>
                <c:ptCount val="25"/>
                <c:pt idx="0">
                  <c:v>3807</c:v>
                </c:pt>
                <c:pt idx="1">
                  <c:v>4158</c:v>
                </c:pt>
                <c:pt idx="2">
                  <c:v>4620</c:v>
                </c:pt>
                <c:pt idx="3">
                  <c:v>5046</c:v>
                </c:pt>
                <c:pt idx="4">
                  <c:v>5376</c:v>
                </c:pt>
                <c:pt idx="5">
                  <c:v>5757</c:v>
                </c:pt>
                <c:pt idx="6">
                  <c:v>6669</c:v>
                </c:pt>
                <c:pt idx="7">
                  <c:v>7833</c:v>
                </c:pt>
                <c:pt idx="8">
                  <c:v>9147</c:v>
                </c:pt>
                <c:pt idx="9">
                  <c:v>10437</c:v>
                </c:pt>
                <c:pt idx="10">
                  <c:v>11901</c:v>
                </c:pt>
                <c:pt idx="11">
                  <c:v>13536</c:v>
                </c:pt>
                <c:pt idx="12">
                  <c:v>14724</c:v>
                </c:pt>
                <c:pt idx="13">
                  <c:v>15219</c:v>
                </c:pt>
                <c:pt idx="14">
                  <c:v>15501</c:v>
                </c:pt>
                <c:pt idx="15">
                  <c:v>15720</c:v>
                </c:pt>
                <c:pt idx="16">
                  <c:v>16536</c:v>
                </c:pt>
                <c:pt idx="17">
                  <c:v>15687</c:v>
                </c:pt>
                <c:pt idx="18">
                  <c:v>15369</c:v>
                </c:pt>
                <c:pt idx="19">
                  <c:v>14754</c:v>
                </c:pt>
                <c:pt idx="20">
                  <c:v>15378</c:v>
                </c:pt>
                <c:pt idx="21">
                  <c:v>16734</c:v>
                </c:pt>
                <c:pt idx="22">
                  <c:v>19728</c:v>
                </c:pt>
                <c:pt idx="23">
                  <c:v>25173</c:v>
                </c:pt>
                <c:pt idx="24">
                  <c:v>30537</c:v>
                </c:pt>
              </c:numCache>
            </c:numRef>
          </c:val>
          <c:smooth val="0"/>
          <c:extLst>
            <c:ext xmlns:c16="http://schemas.microsoft.com/office/drawing/2014/chart" uri="{C3380CC4-5D6E-409C-BE32-E72D297353CC}">
              <c16:uniqueId val="{00000001-879C-45D6-9BB5-7C9D24D46187}"/>
            </c:ext>
          </c:extLst>
        </c:ser>
        <c:dLbls>
          <c:showLegendKey val="0"/>
          <c:showVal val="0"/>
          <c:showCatName val="0"/>
          <c:showSerName val="0"/>
          <c:showPercent val="0"/>
          <c:showBubbleSize val="0"/>
        </c:dLbls>
        <c:smooth val="0"/>
        <c:axId val="517089503"/>
        <c:axId val="517089983"/>
      </c:lineChart>
      <c:catAx>
        <c:axId val="517089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17089983"/>
        <c:crosses val="autoZero"/>
        <c:auto val="1"/>
        <c:lblAlgn val="ctr"/>
        <c:lblOffset val="100"/>
        <c:noMultiLvlLbl val="0"/>
      </c:catAx>
      <c:valAx>
        <c:axId val="51708998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170895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solidFill>
      <a:schemeClr val="bg1"/>
    </a:solidFill>
    <a:ln w="9525" cap="flat" cmpd="sng" algn="ctr">
      <a:noFill/>
      <a:round/>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400" b="0" i="0" u="none" strike="noStrike" kern="1200" spc="0" baseline="0" noProof="0" dirty="0">
                <a:solidFill>
                  <a:srgbClr val="1A3E70">
                    <a:lumMod val="65000"/>
                    <a:lumOff val="35000"/>
                  </a:srgbClr>
                </a:solidFill>
              </a:rPr>
              <a:t>Main challenges in finding employment in Finland:</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fi-FI"/>
        </a:p>
      </c:txPr>
    </c:title>
    <c:autoTitleDeleted val="0"/>
    <c:plotArea>
      <c:layout>
        <c:manualLayout>
          <c:layoutTarget val="inner"/>
          <c:xMode val="edge"/>
          <c:yMode val="edge"/>
          <c:x val="0.27470489038785839"/>
          <c:y val="0.18352138782414656"/>
          <c:w val="0.45059021922428322"/>
          <c:h val="0.5088928479308007"/>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B8C-4B12-ABF1-1935880C211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B8C-4B12-ABF1-1935880C211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B8C-4B12-ABF1-1935880C211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B8C-4B12-ABF1-1935880C211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B8C-4B12-ABF1-1935880C211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B8C-4B12-ABF1-1935880C211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i-FI"/>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Students!$A$424:$A$429</c:f>
              <c:strCache>
                <c:ptCount val="6"/>
                <c:pt idx="0">
                  <c:v>Finnish language skills</c:v>
                </c:pt>
                <c:pt idx="1">
                  <c:v>Limited number of jobs in the field</c:v>
                </c:pt>
                <c:pt idx="2">
                  <c:v>Difficulty in networking</c:v>
                </c:pt>
                <c:pt idx="3">
                  <c:v>Cultural bias or skepticism from employers</c:v>
                </c:pt>
                <c:pt idx="4">
                  <c:v>Lack of work experience</c:v>
                </c:pt>
                <c:pt idx="5">
                  <c:v>Challenges related to work permits</c:v>
                </c:pt>
              </c:strCache>
            </c:strRef>
          </c:cat>
          <c:val>
            <c:numRef>
              <c:f>Students!$B$424:$B$429</c:f>
              <c:numCache>
                <c:formatCode>General</c:formatCode>
                <c:ptCount val="6"/>
                <c:pt idx="0">
                  <c:v>47</c:v>
                </c:pt>
                <c:pt idx="1">
                  <c:v>37</c:v>
                </c:pt>
                <c:pt idx="2">
                  <c:v>21</c:v>
                </c:pt>
                <c:pt idx="3">
                  <c:v>20</c:v>
                </c:pt>
                <c:pt idx="4">
                  <c:v>15</c:v>
                </c:pt>
                <c:pt idx="5">
                  <c:v>7</c:v>
                </c:pt>
              </c:numCache>
            </c:numRef>
          </c:val>
          <c:extLst>
            <c:ext xmlns:c16="http://schemas.microsoft.com/office/drawing/2014/chart" uri="{C3380CC4-5D6E-409C-BE32-E72D297353CC}">
              <c16:uniqueId val="{0000000C-6B8C-4B12-ABF1-1935880C211B}"/>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E-6B8C-4B12-ABF1-1935880C211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0-6B8C-4B12-ABF1-1935880C211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2-6B8C-4B12-ABF1-1935880C211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4-6B8C-4B12-ABF1-1935880C211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6-6B8C-4B12-ABF1-1935880C211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8-6B8C-4B12-ABF1-1935880C211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Students!$A$424:$A$429</c:f>
              <c:strCache>
                <c:ptCount val="6"/>
                <c:pt idx="0">
                  <c:v>Finnish language skills</c:v>
                </c:pt>
                <c:pt idx="1">
                  <c:v>Limited number of jobs in the field</c:v>
                </c:pt>
                <c:pt idx="2">
                  <c:v>Difficulty in networking</c:v>
                </c:pt>
                <c:pt idx="3">
                  <c:v>Cultural bias or skepticism from employers</c:v>
                </c:pt>
                <c:pt idx="4">
                  <c:v>Lack of work experience</c:v>
                </c:pt>
                <c:pt idx="5">
                  <c:v>Challenges related to work permits</c:v>
                </c:pt>
              </c:strCache>
            </c:strRef>
          </c:cat>
          <c:val>
            <c:numRef>
              <c:f>Students!$C$424:$C$429</c:f>
              <c:numCache>
                <c:formatCode>0.00%</c:formatCode>
                <c:ptCount val="6"/>
                <c:pt idx="0">
                  <c:v>0.31972789115646</c:v>
                </c:pt>
                <c:pt idx="1">
                  <c:v>0.25170068027211001</c:v>
                </c:pt>
                <c:pt idx="2">
                  <c:v>0.14285714285713999</c:v>
                </c:pt>
                <c:pt idx="3">
                  <c:v>0.13605442176870999</c:v>
                </c:pt>
                <c:pt idx="4">
                  <c:v>0.10204081632653</c:v>
                </c:pt>
                <c:pt idx="5">
                  <c:v>4.7619047619047998E-2</c:v>
                </c:pt>
              </c:numCache>
            </c:numRef>
          </c:val>
          <c:extLst>
            <c:ext xmlns:c16="http://schemas.microsoft.com/office/drawing/2014/chart" uri="{C3380CC4-5D6E-409C-BE32-E72D297353CC}">
              <c16:uniqueId val="{00000019-6B8C-4B12-ABF1-1935880C211B}"/>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16922043260612663"/>
          <c:y val="0.71546305793997855"/>
          <c:w val="0.64132304709803345"/>
          <c:h val="0.2845369420600214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noProof="0" dirty="0"/>
              <a:t>How students feel their opportunities are compared to Finnish students/professionals:</a:t>
            </a:r>
            <a:r>
              <a:rPr lang="en-US" baseline="0" noProof="0" dirty="0"/>
              <a:t> </a:t>
            </a:r>
            <a:endParaRPr lang="en-US" noProof="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CBA2-40AA-B0B3-A0CCB2E8097B}"/>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CBA2-40AA-B0B3-A0CCB2E8097B}"/>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CBA2-40AA-B0B3-A0CCB2E8097B}"/>
              </c:ext>
            </c:extLst>
          </c:dPt>
          <c:dLbls>
            <c:dLbl>
              <c:idx val="0"/>
              <c:tx>
                <c:rich>
                  <a:bodyPr/>
                  <a:lstStyle/>
                  <a:p>
                    <a:fld id="{BEDD94BD-CF9F-4BAC-8AB8-CD48F69982BD}" type="PERCENTAGE">
                      <a:rPr lang="en-US" smtClean="0"/>
                      <a:pPr/>
                      <a:t>[PROSENTTI]</a:t>
                    </a:fld>
                    <a:endParaRPr lang="fi-FI"/>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BA2-40AA-B0B3-A0CCB2E8097B}"/>
                </c:ext>
              </c:extLst>
            </c:dLbl>
            <c:dLbl>
              <c:idx val="1"/>
              <c:tx>
                <c:rich>
                  <a:bodyPr/>
                  <a:lstStyle/>
                  <a:p>
                    <a:fld id="{18F8F016-9413-401B-811E-D2A7B0060783}" type="PERCENTAGE">
                      <a:rPr lang="en-US" smtClean="0"/>
                      <a:pPr/>
                      <a:t>[PROSENTTI]</a:t>
                    </a:fld>
                    <a:endParaRPr lang="fi-FI"/>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BA2-40AA-B0B3-A0CCB2E8097B}"/>
                </c:ext>
              </c:extLst>
            </c:dLbl>
            <c:dLbl>
              <c:idx val="2"/>
              <c:tx>
                <c:rich>
                  <a:bodyPr/>
                  <a:lstStyle/>
                  <a:p>
                    <a:fld id="{FBDBAB5A-08DD-442E-976B-5B52B4BA933C}" type="PERCENTAGE">
                      <a:rPr lang="en-US" smtClean="0"/>
                      <a:pPr/>
                      <a:t>[PROSENTTI]</a:t>
                    </a:fld>
                    <a:endParaRPr lang="fi-FI"/>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BA2-40AA-B0B3-A0CCB2E8097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i-FI"/>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Students!$A$893:$A$895</c:f>
              <c:strCache>
                <c:ptCount val="3"/>
                <c:pt idx="0">
                  <c:v>Opportunities are weaker</c:v>
                </c:pt>
                <c:pt idx="1">
                  <c:v>Opportunities are partly equal</c:v>
                </c:pt>
                <c:pt idx="2">
                  <c:v>Opportunities are fully equal</c:v>
                </c:pt>
              </c:strCache>
            </c:strRef>
          </c:cat>
          <c:val>
            <c:numRef>
              <c:f>Students!$B$893:$B$895</c:f>
              <c:numCache>
                <c:formatCode>General</c:formatCode>
                <c:ptCount val="3"/>
                <c:pt idx="0">
                  <c:v>29</c:v>
                </c:pt>
                <c:pt idx="1">
                  <c:v>18</c:v>
                </c:pt>
                <c:pt idx="2">
                  <c:v>5</c:v>
                </c:pt>
              </c:numCache>
            </c:numRef>
          </c:val>
          <c:extLst>
            <c:ext xmlns:c16="http://schemas.microsoft.com/office/drawing/2014/chart" uri="{C3380CC4-5D6E-409C-BE32-E72D297353CC}">
              <c16:uniqueId val="{00000006-CBA2-40AA-B0B3-A0CCB2E8097B}"/>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8-CBA2-40AA-B0B3-A0CCB2E8097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CBA2-40AA-B0B3-A0CCB2E8097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CBA2-40AA-B0B3-A0CCB2E8097B}"/>
              </c:ext>
            </c:extLst>
          </c:dPt>
          <c:cat>
            <c:strRef>
              <c:f>Students!$A$893:$A$895</c:f>
              <c:strCache>
                <c:ptCount val="3"/>
                <c:pt idx="0">
                  <c:v>Opportunities are weaker</c:v>
                </c:pt>
                <c:pt idx="1">
                  <c:v>Opportunities are partly equal</c:v>
                </c:pt>
                <c:pt idx="2">
                  <c:v>Opportunities are fully equal</c:v>
                </c:pt>
              </c:strCache>
            </c:strRef>
          </c:cat>
          <c:val>
            <c:numRef>
              <c:f>Students!$C$893:$C$895</c:f>
              <c:numCache>
                <c:formatCode>0.00%</c:formatCode>
                <c:ptCount val="3"/>
                <c:pt idx="0">
                  <c:v>0.53703703703703998</c:v>
                </c:pt>
                <c:pt idx="1">
                  <c:v>0.33333333333332998</c:v>
                </c:pt>
                <c:pt idx="2">
                  <c:v>9.2592592592593004E-2</c:v>
                </c:pt>
              </c:numCache>
            </c:numRef>
          </c:val>
          <c:extLst>
            <c:ext xmlns:c16="http://schemas.microsoft.com/office/drawing/2014/chart" uri="{C3380CC4-5D6E-409C-BE32-E72D297353CC}">
              <c16:uniqueId val="{0000000D-CBA2-40AA-B0B3-A0CCB2E8097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noProof="0" dirty="0"/>
              <a:t>Where discrimination has happened: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A6C-4280-9780-130A42EA412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A6C-4280-9780-130A42EA412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A6C-4280-9780-130A42EA412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A6C-4280-9780-130A42EA412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A6C-4280-9780-130A42EA412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A6C-4280-9780-130A42EA412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A6C-4280-9780-130A42EA412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i-FI"/>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Students!$A$172:$A$178</c:f>
              <c:strCache>
                <c:ptCount val="7"/>
                <c:pt idx="0">
                  <c:v>During the job application process</c:v>
                </c:pt>
                <c:pt idx="1">
                  <c:v>In public places</c:v>
                </c:pt>
                <c:pt idx="2">
                  <c:v>In working life</c:v>
                </c:pt>
                <c:pt idx="3">
                  <c:v>In studies</c:v>
                </c:pt>
                <c:pt idx="4">
                  <c:v>At the university</c:v>
                </c:pt>
                <c:pt idx="5">
                  <c:v>In a student organization / guild</c:v>
                </c:pt>
                <c:pt idx="6">
                  <c:v>Elsewhere</c:v>
                </c:pt>
              </c:strCache>
            </c:strRef>
          </c:cat>
          <c:val>
            <c:numRef>
              <c:f>Students!$B$172:$B$178</c:f>
              <c:numCache>
                <c:formatCode>General</c:formatCode>
                <c:ptCount val="7"/>
                <c:pt idx="0">
                  <c:v>14</c:v>
                </c:pt>
                <c:pt idx="1">
                  <c:v>14</c:v>
                </c:pt>
                <c:pt idx="2">
                  <c:v>7</c:v>
                </c:pt>
                <c:pt idx="3">
                  <c:v>6</c:v>
                </c:pt>
                <c:pt idx="4">
                  <c:v>4</c:v>
                </c:pt>
                <c:pt idx="5">
                  <c:v>2</c:v>
                </c:pt>
                <c:pt idx="6">
                  <c:v>2</c:v>
                </c:pt>
              </c:numCache>
            </c:numRef>
          </c:val>
          <c:extLst>
            <c:ext xmlns:c16="http://schemas.microsoft.com/office/drawing/2014/chart" uri="{C3380CC4-5D6E-409C-BE32-E72D297353CC}">
              <c16:uniqueId val="{0000000E-4A6C-4280-9780-130A42EA4129}"/>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noProof="0" dirty="0"/>
              <a:t>How many have experienced discrimination based on their ethnic background: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496-4ADB-8C84-439FC756017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496-4ADB-8C84-439FC756017F}"/>
              </c:ext>
            </c:extLst>
          </c:dPt>
          <c:dLbls>
            <c:dLbl>
              <c:idx val="0"/>
              <c:tx>
                <c:rich>
                  <a:bodyPr/>
                  <a:lstStyle/>
                  <a:p>
                    <a:fld id="{9DDFAD54-7F5E-4CEB-8AF2-BA4A064EC8D8}" type="PERCENTAGE">
                      <a:rPr lang="en-US" smtClean="0"/>
                      <a:pPr/>
                      <a:t>[PROSENTTI]</a:t>
                    </a:fld>
                    <a:endParaRPr lang="fi-FI"/>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496-4ADB-8C84-439FC756017F}"/>
                </c:ext>
              </c:extLst>
            </c:dLbl>
            <c:dLbl>
              <c:idx val="1"/>
              <c:tx>
                <c:rich>
                  <a:bodyPr/>
                  <a:lstStyle/>
                  <a:p>
                    <a:fld id="{CFB7863F-B75C-498E-A871-53F9CC8E5EC1}" type="PERCENTAGE">
                      <a:rPr lang="en-US" smtClean="0"/>
                      <a:pPr/>
                      <a:t>[PROSENTTI]</a:t>
                    </a:fld>
                    <a:endParaRPr lang="fi-FI"/>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496-4ADB-8C84-439FC756017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i-FI"/>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Students!$A$183:$A$184</c:f>
              <c:strCache>
                <c:ptCount val="2"/>
                <c:pt idx="0">
                  <c:v>Have experienced discrimination</c:v>
                </c:pt>
                <c:pt idx="1">
                  <c:v>Have not experienced discrimination</c:v>
                </c:pt>
              </c:strCache>
            </c:strRef>
          </c:cat>
          <c:val>
            <c:numRef>
              <c:f>Students!$B$183:$B$184</c:f>
              <c:numCache>
                <c:formatCode>General</c:formatCode>
                <c:ptCount val="2"/>
                <c:pt idx="0">
                  <c:v>27</c:v>
                </c:pt>
                <c:pt idx="1">
                  <c:v>28</c:v>
                </c:pt>
              </c:numCache>
            </c:numRef>
          </c:val>
          <c:extLst>
            <c:ext xmlns:c16="http://schemas.microsoft.com/office/drawing/2014/chart" uri="{C3380CC4-5D6E-409C-BE32-E72D297353CC}">
              <c16:uniqueId val="{00000004-2496-4ADB-8C84-439FC756017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noProof="0" dirty="0">
                <a:solidFill>
                  <a:srgbClr val="1A3E70">
                    <a:lumMod val="65000"/>
                    <a:lumOff val="35000"/>
                  </a:srgbClr>
                </a:solidFill>
              </a:rPr>
              <a:t>Are you planning to stay in Finland after graduation?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840-44CE-AD6A-615E88F1CCE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840-44CE-AD6A-615E88F1CCE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840-44CE-AD6A-615E88F1CCE3}"/>
              </c:ext>
            </c:extLst>
          </c:dPt>
          <c:dLbls>
            <c:dLbl>
              <c:idx val="0"/>
              <c:tx>
                <c:rich>
                  <a:bodyPr/>
                  <a:lstStyle/>
                  <a:p>
                    <a:fld id="{F54CCBEA-96F9-4B70-9E13-C4584AA97E21}" type="PERCENTAGE">
                      <a:rPr lang="en-US" smtClean="0"/>
                      <a:pPr/>
                      <a:t>[PROSENTTI]</a:t>
                    </a:fld>
                    <a:endParaRPr lang="fi-FI"/>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840-44CE-AD6A-615E88F1CCE3}"/>
                </c:ext>
              </c:extLst>
            </c:dLbl>
            <c:dLbl>
              <c:idx val="1"/>
              <c:tx>
                <c:rich>
                  <a:bodyPr/>
                  <a:lstStyle/>
                  <a:p>
                    <a:fld id="{1B5F9C1C-EFA4-4890-A1FF-EA657747432A}" type="PERCENTAGE">
                      <a:rPr lang="en-US" smtClean="0"/>
                      <a:pPr/>
                      <a:t>[PROSENTTI]</a:t>
                    </a:fld>
                    <a:endParaRPr lang="fi-FI"/>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840-44CE-AD6A-615E88F1CCE3}"/>
                </c:ext>
              </c:extLst>
            </c:dLbl>
            <c:dLbl>
              <c:idx val="2"/>
              <c:tx>
                <c:rich>
                  <a:bodyPr/>
                  <a:lstStyle/>
                  <a:p>
                    <a:fld id="{4CDEE5DE-C660-405C-B423-333D09915E3A}" type="PERCENTAGE">
                      <a:rPr lang="en-US" smtClean="0"/>
                      <a:pPr/>
                      <a:t>[PROSENTTI]</a:t>
                    </a:fld>
                    <a:endParaRPr lang="fi-FI"/>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840-44CE-AD6A-615E88F1CCE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i-FI"/>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Students!$A$700:$A$702</c:f>
              <c:strCache>
                <c:ptCount val="3"/>
                <c:pt idx="0">
                  <c:v>Yes</c:v>
                </c:pt>
                <c:pt idx="1">
                  <c:v>Not sure</c:v>
                </c:pt>
                <c:pt idx="2">
                  <c:v>No</c:v>
                </c:pt>
              </c:strCache>
            </c:strRef>
          </c:cat>
          <c:val>
            <c:numRef>
              <c:f>Students!$B$700:$B$702</c:f>
              <c:numCache>
                <c:formatCode>General</c:formatCode>
                <c:ptCount val="3"/>
                <c:pt idx="0">
                  <c:v>30</c:v>
                </c:pt>
                <c:pt idx="1">
                  <c:v>19</c:v>
                </c:pt>
                <c:pt idx="2">
                  <c:v>6</c:v>
                </c:pt>
              </c:numCache>
            </c:numRef>
          </c:val>
          <c:extLst>
            <c:ext xmlns:c16="http://schemas.microsoft.com/office/drawing/2014/chart" uri="{C3380CC4-5D6E-409C-BE32-E72D297353CC}">
              <c16:uniqueId val="{00000006-5840-44CE-AD6A-615E88F1CCE3}"/>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8-5840-44CE-AD6A-615E88F1CCE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5840-44CE-AD6A-615E88F1CCE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5840-44CE-AD6A-615E88F1CCE3}"/>
              </c:ext>
            </c:extLst>
          </c:dPt>
          <c:cat>
            <c:strRef>
              <c:f>Students!$A$700:$A$702</c:f>
              <c:strCache>
                <c:ptCount val="3"/>
                <c:pt idx="0">
                  <c:v>Yes</c:v>
                </c:pt>
                <c:pt idx="1">
                  <c:v>Not sure</c:v>
                </c:pt>
                <c:pt idx="2">
                  <c:v>No</c:v>
                </c:pt>
              </c:strCache>
            </c:strRef>
          </c:cat>
          <c:val>
            <c:numRef>
              <c:f>Students!$C$700:$C$702</c:f>
              <c:numCache>
                <c:formatCode>0.00%</c:formatCode>
                <c:ptCount val="3"/>
                <c:pt idx="0">
                  <c:v>0.54545454545454997</c:v>
                </c:pt>
                <c:pt idx="1">
                  <c:v>0.34545454545455001</c:v>
                </c:pt>
                <c:pt idx="2">
                  <c:v>0.10909090909091</c:v>
                </c:pt>
              </c:numCache>
            </c:numRef>
          </c:val>
          <c:extLst>
            <c:ext xmlns:c16="http://schemas.microsoft.com/office/drawing/2014/chart" uri="{C3380CC4-5D6E-409C-BE32-E72D297353CC}">
              <c16:uniqueId val="{0000000D-5840-44CE-AD6A-615E88F1CCE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F94301-4118-4EBA-9B3A-C316996698AB}" type="datetimeFigureOut">
              <a:rPr lang="en-GB" smtClean="0"/>
              <a:t>04/06/2026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79BF39-80DD-4F22-8FD8-5E7F67B5D224}" type="slidenum">
              <a:rPr lang="en-GB" smtClean="0"/>
              <a:t>‹#›</a:t>
            </a:fld>
            <a:endParaRPr lang="en-GB"/>
          </a:p>
        </p:txBody>
      </p:sp>
    </p:spTree>
    <p:extLst>
      <p:ext uri="{BB962C8B-B14F-4D97-AF65-F5344CB8AC3E}">
        <p14:creationId xmlns:p14="http://schemas.microsoft.com/office/powerpoint/2010/main" val="360277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BFF85-9801-6904-2BD1-30B60A6C21B6}"/>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83E9D858-11EB-8062-B020-81F5F0273987}"/>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49F51BC5-114D-CD5C-D913-BC7ABA287B96}"/>
              </a:ext>
            </a:extLst>
          </p:cNvPr>
          <p:cNvSpPr>
            <a:spLocks noGrp="1"/>
          </p:cNvSpPr>
          <p:nvPr>
            <p:ph type="body" idx="1"/>
          </p:nvPr>
        </p:nvSpPr>
        <p:spPr/>
        <p:txBody>
          <a:bodyPr/>
          <a:lstStyle/>
          <a:p>
            <a:endParaRPr lang="fi-FI" dirty="0"/>
          </a:p>
        </p:txBody>
      </p:sp>
      <p:sp>
        <p:nvSpPr>
          <p:cNvPr id="4" name="Dian numeron paikkamerkki 3">
            <a:extLst>
              <a:ext uri="{FF2B5EF4-FFF2-40B4-BE49-F238E27FC236}">
                <a16:creationId xmlns:a16="http://schemas.microsoft.com/office/drawing/2014/main" id="{4E32C7DE-D7DB-5409-46D9-C7A5BC831BBD}"/>
              </a:ext>
            </a:extLst>
          </p:cNvPr>
          <p:cNvSpPr>
            <a:spLocks noGrp="1"/>
          </p:cNvSpPr>
          <p:nvPr>
            <p:ph type="sldNum" sz="quarter" idx="5"/>
          </p:nvPr>
        </p:nvSpPr>
        <p:spPr/>
        <p:txBody>
          <a:bodyPr/>
          <a:lstStyle/>
          <a:p>
            <a:fld id="{8579BF39-80DD-4F22-8FD8-5E7F67B5D224}" type="slidenum">
              <a:rPr lang="en-GB" smtClean="0"/>
              <a:t>1</a:t>
            </a:fld>
            <a:endParaRPr lang="en-GB"/>
          </a:p>
        </p:txBody>
      </p:sp>
    </p:spTree>
    <p:extLst>
      <p:ext uri="{BB962C8B-B14F-4D97-AF65-F5344CB8AC3E}">
        <p14:creationId xmlns:p14="http://schemas.microsoft.com/office/powerpoint/2010/main" val="2754963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8579BF39-80DD-4F22-8FD8-5E7F67B5D224}" type="slidenum">
              <a:rPr lang="en-GB" smtClean="0"/>
              <a:t>18</a:t>
            </a:fld>
            <a:endParaRPr lang="en-GB"/>
          </a:p>
        </p:txBody>
      </p:sp>
    </p:spTree>
    <p:extLst>
      <p:ext uri="{BB962C8B-B14F-4D97-AF65-F5344CB8AC3E}">
        <p14:creationId xmlns:p14="http://schemas.microsoft.com/office/powerpoint/2010/main" val="3125082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182F6-042F-1937-5140-788FD78057FB}"/>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687341C2-F4BF-1566-F170-11D109DD43F7}"/>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CD359F91-5890-49A6-5D9D-85D21C3D536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Dian numeron paikkamerkki 3">
            <a:extLst>
              <a:ext uri="{FF2B5EF4-FFF2-40B4-BE49-F238E27FC236}">
                <a16:creationId xmlns:a16="http://schemas.microsoft.com/office/drawing/2014/main" id="{494FA0FE-E7FC-EA8F-053E-6438325E87B8}"/>
              </a:ext>
            </a:extLst>
          </p:cNvPr>
          <p:cNvSpPr>
            <a:spLocks noGrp="1"/>
          </p:cNvSpPr>
          <p:nvPr>
            <p:ph type="sldNum" sz="quarter" idx="5"/>
          </p:nvPr>
        </p:nvSpPr>
        <p:spPr/>
        <p:txBody>
          <a:bodyPr/>
          <a:lstStyle/>
          <a:p>
            <a:fld id="{8579BF39-80DD-4F22-8FD8-5E7F67B5D224}" type="slidenum">
              <a:rPr lang="en-GB" smtClean="0"/>
              <a:t>20</a:t>
            </a:fld>
            <a:endParaRPr lang="en-GB"/>
          </a:p>
        </p:txBody>
      </p:sp>
    </p:spTree>
    <p:extLst>
      <p:ext uri="{BB962C8B-B14F-4D97-AF65-F5344CB8AC3E}">
        <p14:creationId xmlns:p14="http://schemas.microsoft.com/office/powerpoint/2010/main" val="3015904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8579BF39-80DD-4F22-8FD8-5E7F67B5D224}" type="slidenum">
              <a:rPr lang="en-GB" smtClean="0"/>
              <a:t>5</a:t>
            </a:fld>
            <a:endParaRPr lang="en-GB"/>
          </a:p>
        </p:txBody>
      </p:sp>
    </p:spTree>
    <p:extLst>
      <p:ext uri="{BB962C8B-B14F-4D97-AF65-F5344CB8AC3E}">
        <p14:creationId xmlns:p14="http://schemas.microsoft.com/office/powerpoint/2010/main" val="22915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8579BF39-80DD-4F22-8FD8-5E7F67B5D224}" type="slidenum">
              <a:rPr lang="en-GB" smtClean="0"/>
              <a:t>7</a:t>
            </a:fld>
            <a:endParaRPr lang="en-GB"/>
          </a:p>
        </p:txBody>
      </p:sp>
    </p:spTree>
    <p:extLst>
      <p:ext uri="{BB962C8B-B14F-4D97-AF65-F5344CB8AC3E}">
        <p14:creationId xmlns:p14="http://schemas.microsoft.com/office/powerpoint/2010/main" val="556652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8579BF39-80DD-4F22-8FD8-5E7F67B5D224}" type="slidenum">
              <a:rPr lang="en-GB" smtClean="0"/>
              <a:t>8</a:t>
            </a:fld>
            <a:endParaRPr lang="en-GB"/>
          </a:p>
        </p:txBody>
      </p:sp>
    </p:spTree>
    <p:extLst>
      <p:ext uri="{BB962C8B-B14F-4D97-AF65-F5344CB8AC3E}">
        <p14:creationId xmlns:p14="http://schemas.microsoft.com/office/powerpoint/2010/main" val="2070647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8579BF39-80DD-4F22-8FD8-5E7F67B5D224}" type="slidenum">
              <a:rPr lang="en-GB" smtClean="0"/>
              <a:t>9</a:t>
            </a:fld>
            <a:endParaRPr lang="en-GB"/>
          </a:p>
        </p:txBody>
      </p:sp>
    </p:spTree>
    <p:extLst>
      <p:ext uri="{BB962C8B-B14F-4D97-AF65-F5344CB8AC3E}">
        <p14:creationId xmlns:p14="http://schemas.microsoft.com/office/powerpoint/2010/main" val="3045329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37C51-ADB6-F3AC-1ECE-A3449CCB8825}"/>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A5248EF5-06BB-DFC6-5E75-413F9F53061E}"/>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BBE93726-2114-9501-A84E-5EC44123FC53}"/>
              </a:ext>
            </a:extLst>
          </p:cNvPr>
          <p:cNvSpPr>
            <a:spLocks noGrp="1"/>
          </p:cNvSpPr>
          <p:nvPr>
            <p:ph type="body" idx="1"/>
          </p:nvPr>
        </p:nvSpPr>
        <p:spPr/>
        <p:txBody>
          <a:bodyPr/>
          <a:lstStyle/>
          <a:p>
            <a:endParaRPr lang="fi-FI" dirty="0"/>
          </a:p>
        </p:txBody>
      </p:sp>
      <p:sp>
        <p:nvSpPr>
          <p:cNvPr id="4" name="Dian numeron paikkamerkki 3">
            <a:extLst>
              <a:ext uri="{FF2B5EF4-FFF2-40B4-BE49-F238E27FC236}">
                <a16:creationId xmlns:a16="http://schemas.microsoft.com/office/drawing/2014/main" id="{8F569AF1-7C9E-43CA-C7B9-B009D432066E}"/>
              </a:ext>
            </a:extLst>
          </p:cNvPr>
          <p:cNvSpPr>
            <a:spLocks noGrp="1"/>
          </p:cNvSpPr>
          <p:nvPr>
            <p:ph type="sldNum" sz="quarter" idx="5"/>
          </p:nvPr>
        </p:nvSpPr>
        <p:spPr/>
        <p:txBody>
          <a:bodyPr/>
          <a:lstStyle/>
          <a:p>
            <a:fld id="{8579BF39-80DD-4F22-8FD8-5E7F67B5D224}" type="slidenum">
              <a:rPr lang="en-GB" smtClean="0"/>
              <a:t>12</a:t>
            </a:fld>
            <a:endParaRPr lang="en-GB"/>
          </a:p>
        </p:txBody>
      </p:sp>
    </p:spTree>
    <p:extLst>
      <p:ext uri="{BB962C8B-B14F-4D97-AF65-F5344CB8AC3E}">
        <p14:creationId xmlns:p14="http://schemas.microsoft.com/office/powerpoint/2010/main" val="2740489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8579BF39-80DD-4F22-8FD8-5E7F67B5D224}" type="slidenum">
              <a:rPr lang="en-GB" smtClean="0"/>
              <a:t>14</a:t>
            </a:fld>
            <a:endParaRPr lang="en-GB"/>
          </a:p>
        </p:txBody>
      </p:sp>
    </p:spTree>
    <p:extLst>
      <p:ext uri="{BB962C8B-B14F-4D97-AF65-F5344CB8AC3E}">
        <p14:creationId xmlns:p14="http://schemas.microsoft.com/office/powerpoint/2010/main" val="4128588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Dian numeron paikkamerkki 3"/>
          <p:cNvSpPr>
            <a:spLocks noGrp="1"/>
          </p:cNvSpPr>
          <p:nvPr>
            <p:ph type="sldNum" sz="quarter" idx="5"/>
          </p:nvPr>
        </p:nvSpPr>
        <p:spPr/>
        <p:txBody>
          <a:bodyPr/>
          <a:lstStyle/>
          <a:p>
            <a:fld id="{8579BF39-80DD-4F22-8FD8-5E7F67B5D224}" type="slidenum">
              <a:rPr lang="en-GB" smtClean="0"/>
              <a:t>15</a:t>
            </a:fld>
            <a:endParaRPr lang="en-GB"/>
          </a:p>
        </p:txBody>
      </p:sp>
    </p:spTree>
    <p:extLst>
      <p:ext uri="{BB962C8B-B14F-4D97-AF65-F5344CB8AC3E}">
        <p14:creationId xmlns:p14="http://schemas.microsoft.com/office/powerpoint/2010/main" val="1407225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8579BF39-80DD-4F22-8FD8-5E7F67B5D224}" type="slidenum">
              <a:rPr lang="en-GB" smtClean="0"/>
              <a:t>16</a:t>
            </a:fld>
            <a:endParaRPr lang="en-GB"/>
          </a:p>
        </p:txBody>
      </p:sp>
    </p:spTree>
    <p:extLst>
      <p:ext uri="{BB962C8B-B14F-4D97-AF65-F5344CB8AC3E}">
        <p14:creationId xmlns:p14="http://schemas.microsoft.com/office/powerpoint/2010/main" val="1068356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Logosivu">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961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NSI Tapahtum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D554E40F-A6D7-BAF1-BAAB-6D73172E5CCC}"/>
              </a:ext>
            </a:extLst>
          </p:cNvPr>
          <p:cNvSpPr>
            <a:spLocks noGrp="1"/>
          </p:cNvSpPr>
          <p:nvPr>
            <p:ph type="title"/>
          </p:nvPr>
        </p:nvSpPr>
        <p:spPr/>
        <p:txBody>
          <a:bodyPr/>
          <a:lstStyle/>
          <a:p>
            <a:r>
              <a:rPr lang="fi-FI"/>
              <a:t>Muokkaa ots. perustyyl. napsautt.</a:t>
            </a:r>
          </a:p>
        </p:txBody>
      </p:sp>
      <p:sp>
        <p:nvSpPr>
          <p:cNvPr id="6" name="Tekstin paikkamerkki 5">
            <a:extLst>
              <a:ext uri="{FF2B5EF4-FFF2-40B4-BE49-F238E27FC236}">
                <a16:creationId xmlns:a16="http://schemas.microsoft.com/office/drawing/2014/main" id="{4233F0CB-FFA1-169C-496A-D117F8AF7E74}"/>
              </a:ext>
            </a:extLst>
          </p:cNvPr>
          <p:cNvSpPr>
            <a:spLocks noGrp="1"/>
          </p:cNvSpPr>
          <p:nvPr>
            <p:ph type="body" sz="quarter" idx="10"/>
          </p:nvPr>
        </p:nvSpPr>
        <p:spPr>
          <a:xfrm>
            <a:off x="1770063" y="3153793"/>
            <a:ext cx="5319106" cy="925512"/>
          </a:xfrm>
          <a:effectLst>
            <a:outerShdw blurRad="50800" dist="7366" dir="2700000" algn="tl" rotWithShape="0">
              <a:prstClr val="black">
                <a:alpha val="40000"/>
              </a:prstClr>
            </a:outerShdw>
          </a:effectLst>
        </p:spPr>
        <p:txBody>
          <a:bodyPr/>
          <a:lstStyle/>
          <a:p>
            <a:pPr lvl="0"/>
            <a:r>
              <a:rPr lang="fi-FI" dirty="0"/>
              <a:t>Muokkaa tekstin perustyylejä napsauttamalla</a:t>
            </a:r>
          </a:p>
        </p:txBody>
      </p:sp>
    </p:spTree>
    <p:extLst>
      <p:ext uri="{BB962C8B-B14F-4D97-AF65-F5344CB8AC3E}">
        <p14:creationId xmlns:p14="http://schemas.microsoft.com/office/powerpoint/2010/main" val="30922029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teksti">
    <p:spTree>
      <p:nvGrpSpPr>
        <p:cNvPr id="1" name=""/>
        <p:cNvGrpSpPr/>
        <p:nvPr/>
      </p:nvGrpSpPr>
      <p:grpSpPr>
        <a:xfrm>
          <a:off x="0" y="0"/>
          <a:ext cx="0" cy="0"/>
          <a:chOff x="0" y="0"/>
          <a:chExt cx="0" cy="0"/>
        </a:xfrm>
      </p:grpSpPr>
      <p:sp>
        <p:nvSpPr>
          <p:cNvPr id="5" name="Tekstin paikkamerkki 4"/>
          <p:cNvSpPr>
            <a:spLocks noGrp="1"/>
          </p:cNvSpPr>
          <p:nvPr>
            <p:ph type="body" sz="quarter" idx="10"/>
          </p:nvPr>
        </p:nvSpPr>
        <p:spPr>
          <a:xfrm>
            <a:off x="554400" y="1109662"/>
            <a:ext cx="7920000" cy="3384000"/>
          </a:xfrm>
        </p:spPr>
        <p:txBody>
          <a:bodyPr/>
          <a:lstStyle>
            <a:lvl4pPr marL="908550" indent="0">
              <a:buNone/>
              <a:defRPr/>
            </a:lvl4pPr>
          </a:lstStyle>
          <a:p>
            <a:pPr lvl="0"/>
            <a:r>
              <a:rPr lang="fi-FI" dirty="0"/>
              <a:t>Muokkaa tekstin perustyylejä napsauttamalla</a:t>
            </a:r>
          </a:p>
          <a:p>
            <a:pPr lvl="1"/>
            <a:r>
              <a:rPr lang="fi-FI" dirty="0"/>
              <a:t>toinen taso</a:t>
            </a:r>
          </a:p>
          <a:p>
            <a:pPr lvl="2"/>
            <a:r>
              <a:rPr lang="fi-FI" dirty="0"/>
              <a:t>kolmas taso</a:t>
            </a:r>
          </a:p>
        </p:txBody>
      </p:sp>
      <p:sp>
        <p:nvSpPr>
          <p:cNvPr id="3" name="Otsikko 2">
            <a:extLst>
              <a:ext uri="{FF2B5EF4-FFF2-40B4-BE49-F238E27FC236}">
                <a16:creationId xmlns:a16="http://schemas.microsoft.com/office/drawing/2014/main" id="{03EBF3BC-66CE-3062-2AF4-3B5C85DF6E92}"/>
              </a:ext>
            </a:extLst>
          </p:cNvPr>
          <p:cNvSpPr>
            <a:spLocks noGrp="1"/>
          </p:cNvSpPr>
          <p:nvPr>
            <p:ph type="title"/>
          </p:nvPr>
        </p:nvSpPr>
        <p:spPr/>
        <p:txBody>
          <a:bodyPr/>
          <a:lstStyle/>
          <a:p>
            <a:r>
              <a:rPr lang="fi-FI"/>
              <a:t>Muokkaa ots. perustyyl. napsautt.</a:t>
            </a:r>
          </a:p>
        </p:txBody>
      </p:sp>
      <p:sp>
        <p:nvSpPr>
          <p:cNvPr id="4" name="Päivämäärän paikkamerkki 3">
            <a:extLst>
              <a:ext uri="{FF2B5EF4-FFF2-40B4-BE49-F238E27FC236}">
                <a16:creationId xmlns:a16="http://schemas.microsoft.com/office/drawing/2014/main" id="{4709E34C-A5FC-6019-B40D-14E70E27FD23}"/>
              </a:ext>
            </a:extLst>
          </p:cNvPr>
          <p:cNvSpPr>
            <a:spLocks noGrp="1"/>
          </p:cNvSpPr>
          <p:nvPr>
            <p:ph type="dt" sz="half" idx="11"/>
          </p:nvPr>
        </p:nvSpPr>
        <p:spPr/>
        <p:txBody>
          <a:bodyPr/>
          <a:lstStyle/>
          <a:p>
            <a:fld id="{1659CBF3-B614-46C4-B868-4F88BB69B79B}" type="datetime1">
              <a:rPr lang="en-US" smtClean="0"/>
              <a:t>6/4/2026</a:t>
            </a:fld>
            <a:endParaRPr lang="fi-FI" dirty="0"/>
          </a:p>
        </p:txBody>
      </p:sp>
      <p:sp>
        <p:nvSpPr>
          <p:cNvPr id="6" name="Dian numeron paikkamerkki 5">
            <a:extLst>
              <a:ext uri="{FF2B5EF4-FFF2-40B4-BE49-F238E27FC236}">
                <a16:creationId xmlns:a16="http://schemas.microsoft.com/office/drawing/2014/main" id="{8BE42903-BE0C-0076-E8F9-DBF358C0B618}"/>
              </a:ext>
            </a:extLst>
          </p:cNvPr>
          <p:cNvSpPr>
            <a:spLocks noGrp="1"/>
          </p:cNvSpPr>
          <p:nvPr>
            <p:ph type="sldNum" sz="quarter" idx="12"/>
          </p:nvPr>
        </p:nvSpPr>
        <p:spPr/>
        <p:txBody>
          <a:bodyPr/>
          <a:lstStyle/>
          <a:p>
            <a:fld id="{646F55A5-9B79-904E-BB01-DD0A4397EDF5}" type="slidenum">
              <a:rPr lang="fi-FI" smtClean="0"/>
              <a:pPr/>
              <a:t>‹#›</a:t>
            </a:fld>
            <a:endParaRPr lang="fi-FI" dirty="0"/>
          </a:p>
        </p:txBody>
      </p:sp>
    </p:spTree>
    <p:extLst>
      <p:ext uri="{BB962C8B-B14F-4D97-AF65-F5344CB8AC3E}">
        <p14:creationId xmlns:p14="http://schemas.microsoft.com/office/powerpoint/2010/main" val="196809516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ko, väliots ja teksti">
    <p:spTree>
      <p:nvGrpSpPr>
        <p:cNvPr id="1" name=""/>
        <p:cNvGrpSpPr/>
        <p:nvPr/>
      </p:nvGrpSpPr>
      <p:grpSpPr>
        <a:xfrm>
          <a:off x="0" y="0"/>
          <a:ext cx="0" cy="0"/>
          <a:chOff x="0" y="0"/>
          <a:chExt cx="0" cy="0"/>
        </a:xfrm>
      </p:grpSpPr>
      <p:sp>
        <p:nvSpPr>
          <p:cNvPr id="5" name="Tekstin paikkamerkki 4"/>
          <p:cNvSpPr>
            <a:spLocks noGrp="1"/>
          </p:cNvSpPr>
          <p:nvPr>
            <p:ph type="body" sz="quarter" idx="10"/>
          </p:nvPr>
        </p:nvSpPr>
        <p:spPr>
          <a:xfrm>
            <a:off x="541338" y="1594139"/>
            <a:ext cx="7920000" cy="2899522"/>
          </a:xfrm>
        </p:spPr>
        <p:txBody>
          <a:bodyPr/>
          <a:lstStyle>
            <a:lvl4pPr marL="908550" indent="0">
              <a:buNone/>
              <a:defRPr/>
            </a:lvl4pPr>
          </a:lstStyle>
          <a:p>
            <a:pPr lvl="0"/>
            <a:r>
              <a:rPr lang="fi-FI" dirty="0"/>
              <a:t>Muokkaa tekstin perustyylejä napsauttamalla</a:t>
            </a:r>
          </a:p>
          <a:p>
            <a:pPr lvl="1"/>
            <a:r>
              <a:rPr lang="fi-FI" dirty="0"/>
              <a:t>toinen taso</a:t>
            </a:r>
          </a:p>
          <a:p>
            <a:pPr lvl="2"/>
            <a:r>
              <a:rPr lang="fi-FI" dirty="0"/>
              <a:t>kolmas taso</a:t>
            </a:r>
          </a:p>
        </p:txBody>
      </p:sp>
      <p:sp>
        <p:nvSpPr>
          <p:cNvPr id="3" name="Otsikko 2">
            <a:extLst>
              <a:ext uri="{FF2B5EF4-FFF2-40B4-BE49-F238E27FC236}">
                <a16:creationId xmlns:a16="http://schemas.microsoft.com/office/drawing/2014/main" id="{03EBF3BC-66CE-3062-2AF4-3B5C85DF6E92}"/>
              </a:ext>
            </a:extLst>
          </p:cNvPr>
          <p:cNvSpPr>
            <a:spLocks noGrp="1"/>
          </p:cNvSpPr>
          <p:nvPr>
            <p:ph type="title"/>
          </p:nvPr>
        </p:nvSpPr>
        <p:spPr>
          <a:xfrm>
            <a:off x="541338" y="274638"/>
            <a:ext cx="8147689" cy="740093"/>
          </a:xfrm>
        </p:spPr>
        <p:txBody>
          <a:bodyPr/>
          <a:lstStyle/>
          <a:p>
            <a:r>
              <a:rPr lang="fi-FI"/>
              <a:t>Muokkaa ots. perustyyl. napsautt.</a:t>
            </a:r>
          </a:p>
        </p:txBody>
      </p:sp>
      <p:sp>
        <p:nvSpPr>
          <p:cNvPr id="4" name="Päivämäärän paikkamerkki 3">
            <a:extLst>
              <a:ext uri="{FF2B5EF4-FFF2-40B4-BE49-F238E27FC236}">
                <a16:creationId xmlns:a16="http://schemas.microsoft.com/office/drawing/2014/main" id="{4709E34C-A5FC-6019-B40D-14E70E27FD23}"/>
              </a:ext>
            </a:extLst>
          </p:cNvPr>
          <p:cNvSpPr>
            <a:spLocks noGrp="1"/>
          </p:cNvSpPr>
          <p:nvPr>
            <p:ph type="dt" sz="half" idx="11"/>
          </p:nvPr>
        </p:nvSpPr>
        <p:spPr/>
        <p:txBody>
          <a:bodyPr/>
          <a:lstStyle/>
          <a:p>
            <a:fld id="{DD175519-AA4B-4069-87BA-06ADBFF19944}" type="datetime1">
              <a:rPr lang="en-US" smtClean="0"/>
              <a:t>6/4/2026</a:t>
            </a:fld>
            <a:endParaRPr lang="fi-FI" dirty="0"/>
          </a:p>
        </p:txBody>
      </p:sp>
      <p:sp>
        <p:nvSpPr>
          <p:cNvPr id="6" name="Dian numeron paikkamerkki 5">
            <a:extLst>
              <a:ext uri="{FF2B5EF4-FFF2-40B4-BE49-F238E27FC236}">
                <a16:creationId xmlns:a16="http://schemas.microsoft.com/office/drawing/2014/main" id="{8BE42903-BE0C-0076-E8F9-DBF358C0B618}"/>
              </a:ext>
            </a:extLst>
          </p:cNvPr>
          <p:cNvSpPr>
            <a:spLocks noGrp="1"/>
          </p:cNvSpPr>
          <p:nvPr>
            <p:ph type="sldNum" sz="quarter" idx="12"/>
          </p:nvPr>
        </p:nvSpPr>
        <p:spPr/>
        <p:txBody>
          <a:bodyPr/>
          <a:lstStyle/>
          <a:p>
            <a:fld id="{646F55A5-9B79-904E-BB01-DD0A4397EDF5}" type="slidenum">
              <a:rPr lang="fi-FI" smtClean="0"/>
              <a:pPr/>
              <a:t>‹#›</a:t>
            </a:fld>
            <a:endParaRPr lang="fi-FI" dirty="0"/>
          </a:p>
        </p:txBody>
      </p:sp>
      <p:sp>
        <p:nvSpPr>
          <p:cNvPr id="7" name="Tekstin paikkamerkki 6">
            <a:extLst>
              <a:ext uri="{FF2B5EF4-FFF2-40B4-BE49-F238E27FC236}">
                <a16:creationId xmlns:a16="http://schemas.microsoft.com/office/drawing/2014/main" id="{C2CBBCB8-DAD2-5D92-D914-E858EDBD986D}"/>
              </a:ext>
            </a:extLst>
          </p:cNvPr>
          <p:cNvSpPr>
            <a:spLocks noGrp="1"/>
          </p:cNvSpPr>
          <p:nvPr>
            <p:ph type="body" sz="quarter" idx="13"/>
          </p:nvPr>
        </p:nvSpPr>
        <p:spPr>
          <a:xfrm>
            <a:off x="541338" y="1045235"/>
            <a:ext cx="8161337" cy="518400"/>
          </a:xfrm>
        </p:spPr>
        <p:txBody>
          <a:bodyPr anchor="ctr" anchorCtr="0">
            <a:noAutofit/>
          </a:bodyPr>
          <a:lstStyle>
            <a:lvl1pPr marL="0" indent="0">
              <a:lnSpc>
                <a:spcPts val="1720"/>
              </a:lnSpc>
              <a:buFontTx/>
              <a:buNone/>
              <a:defRPr sz="1600" baseline="0">
                <a:latin typeface="Raleway Bold" panose="020B0503030101060003" pitchFamily="34" charset="77"/>
              </a:defRPr>
            </a:lvl1pPr>
          </a:lstStyle>
          <a:p>
            <a:pPr lvl="0"/>
            <a:r>
              <a:rPr lang="fi-FI" dirty="0"/>
              <a:t>Muokkaa tekstin perustyylejä napsauttamalla</a:t>
            </a:r>
          </a:p>
        </p:txBody>
      </p:sp>
    </p:spTree>
    <p:extLst>
      <p:ext uri="{BB962C8B-B14F-4D97-AF65-F5344CB8AC3E}">
        <p14:creationId xmlns:p14="http://schemas.microsoft.com/office/powerpoint/2010/main" val="212564113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isivu (kaksi palstaa)">
    <p:spTree>
      <p:nvGrpSpPr>
        <p:cNvPr id="1" name=""/>
        <p:cNvGrpSpPr/>
        <p:nvPr/>
      </p:nvGrpSpPr>
      <p:grpSpPr>
        <a:xfrm>
          <a:off x="0" y="0"/>
          <a:ext cx="0" cy="0"/>
          <a:chOff x="0" y="0"/>
          <a:chExt cx="0" cy="0"/>
        </a:xfrm>
      </p:grpSpPr>
      <p:sp>
        <p:nvSpPr>
          <p:cNvPr id="7" name="Sisällön paikkamerkki 6"/>
          <p:cNvSpPr>
            <a:spLocks noGrp="1"/>
          </p:cNvSpPr>
          <p:nvPr>
            <p:ph sz="quarter" idx="11"/>
          </p:nvPr>
        </p:nvSpPr>
        <p:spPr>
          <a:xfrm>
            <a:off x="540991" y="1043999"/>
            <a:ext cx="3779009" cy="344068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0" name="Sisällön paikkamerkki 9"/>
          <p:cNvSpPr>
            <a:spLocks noGrp="1"/>
          </p:cNvSpPr>
          <p:nvPr>
            <p:ph sz="quarter" idx="12"/>
          </p:nvPr>
        </p:nvSpPr>
        <p:spPr>
          <a:xfrm>
            <a:off x="4527646" y="1043999"/>
            <a:ext cx="3990342" cy="344068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 name="Otsikko 1">
            <a:extLst>
              <a:ext uri="{FF2B5EF4-FFF2-40B4-BE49-F238E27FC236}">
                <a16:creationId xmlns:a16="http://schemas.microsoft.com/office/drawing/2014/main" id="{2A65543E-5CF2-CA34-2DAA-17D55357D1D4}"/>
              </a:ext>
            </a:extLst>
          </p:cNvPr>
          <p:cNvSpPr>
            <a:spLocks noGrp="1"/>
          </p:cNvSpPr>
          <p:nvPr>
            <p:ph type="title"/>
          </p:nvPr>
        </p:nvSpPr>
        <p:spPr>
          <a:xfrm>
            <a:off x="540991" y="274638"/>
            <a:ext cx="8147689" cy="740093"/>
          </a:xfrm>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F958E4EC-FC59-50DE-3022-D302EF172DA8}"/>
              </a:ext>
            </a:extLst>
          </p:cNvPr>
          <p:cNvSpPr>
            <a:spLocks noGrp="1"/>
          </p:cNvSpPr>
          <p:nvPr>
            <p:ph type="dt" sz="half" idx="13"/>
          </p:nvPr>
        </p:nvSpPr>
        <p:spPr/>
        <p:txBody>
          <a:bodyPr/>
          <a:lstStyle/>
          <a:p>
            <a:fld id="{23D55F8F-C41C-4DC1-83BF-C0BD0071C8C9}" type="datetime1">
              <a:rPr lang="en-US" smtClean="0"/>
              <a:t>6/4/2026</a:t>
            </a:fld>
            <a:endParaRPr lang="fi-FI" dirty="0"/>
          </a:p>
        </p:txBody>
      </p:sp>
      <p:sp>
        <p:nvSpPr>
          <p:cNvPr id="4" name="Dian numeron paikkamerkki 3">
            <a:extLst>
              <a:ext uri="{FF2B5EF4-FFF2-40B4-BE49-F238E27FC236}">
                <a16:creationId xmlns:a16="http://schemas.microsoft.com/office/drawing/2014/main" id="{D0BF0F00-3F76-53FC-1C2B-3F409E4CE0BC}"/>
              </a:ext>
            </a:extLst>
          </p:cNvPr>
          <p:cNvSpPr>
            <a:spLocks noGrp="1"/>
          </p:cNvSpPr>
          <p:nvPr>
            <p:ph type="sldNum" sz="quarter" idx="14"/>
          </p:nvPr>
        </p:nvSpPr>
        <p:spPr/>
        <p:txBody>
          <a:bodyPr/>
          <a:lstStyle/>
          <a:p>
            <a:fld id="{646F55A5-9B79-904E-BB01-DD0A4397EDF5}" type="slidenum">
              <a:rPr lang="fi-FI" smtClean="0"/>
              <a:pPr/>
              <a:t>‹#›</a:t>
            </a:fld>
            <a:endParaRPr lang="fi-FI" dirty="0"/>
          </a:p>
        </p:txBody>
      </p:sp>
    </p:spTree>
    <p:extLst>
      <p:ext uri="{BB962C8B-B14F-4D97-AF65-F5344CB8AC3E}">
        <p14:creationId xmlns:p14="http://schemas.microsoft.com/office/powerpoint/2010/main" val="1480050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ulukko/graafisivu">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554804" y="1079863"/>
            <a:ext cx="8147688" cy="3348299"/>
          </a:xfrm>
          <a:prstGeom prst="rect">
            <a:avLst/>
          </a:prstGeom>
        </p:spPr>
        <p:txBody>
          <a:bodyPr/>
          <a:lstStyle/>
          <a:p>
            <a:pPr marL="171450" marR="0" lvl="0" indent="-171450" algn="l" defTabSz="685800" rtl="0" eaLnBrk="1" fontAlgn="auto" latinLnBrk="0" hangingPunct="1">
              <a:lnSpc>
                <a:spcPct val="90000"/>
              </a:lnSpc>
              <a:spcBef>
                <a:spcPts val="750"/>
              </a:spcBef>
              <a:spcAft>
                <a:spcPts val="0"/>
              </a:spcAft>
              <a:buClrTx/>
              <a:buSzTx/>
              <a:buFont typeface="Arial"/>
              <a:buNone/>
              <a:tabLst/>
              <a:defRPr/>
            </a:pPr>
            <a:endParaRPr lang="fi-FI" dirty="0"/>
          </a:p>
        </p:txBody>
      </p:sp>
      <p:sp>
        <p:nvSpPr>
          <p:cNvPr id="2" name="Otsikko 1">
            <a:extLst>
              <a:ext uri="{FF2B5EF4-FFF2-40B4-BE49-F238E27FC236}">
                <a16:creationId xmlns:a16="http://schemas.microsoft.com/office/drawing/2014/main" id="{3C0A1E14-1F9E-BF11-8C95-27FC9907F0B6}"/>
              </a:ext>
            </a:extLst>
          </p:cNvPr>
          <p:cNvSpPr>
            <a:spLocks noGrp="1"/>
          </p:cNvSpPr>
          <p:nvPr>
            <p:ph type="title"/>
          </p:nvPr>
        </p:nvSpPr>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Päivämäärän paikkamerkki 3">
            <a:extLst>
              <a:ext uri="{FF2B5EF4-FFF2-40B4-BE49-F238E27FC236}">
                <a16:creationId xmlns:a16="http://schemas.microsoft.com/office/drawing/2014/main" id="{E5DC2B70-04D2-31AB-E72A-D80D55B94FEE}"/>
              </a:ext>
            </a:extLst>
          </p:cNvPr>
          <p:cNvSpPr>
            <a:spLocks noGrp="1"/>
          </p:cNvSpPr>
          <p:nvPr>
            <p:ph type="dt" sz="half" idx="10"/>
          </p:nvPr>
        </p:nvSpPr>
        <p:spPr/>
        <p:txBody>
          <a:bodyPr/>
          <a:lstStyle/>
          <a:p>
            <a:fld id="{11242D6E-33D8-4852-B1CD-7043E166C95E}" type="datetime1">
              <a:rPr lang="en-US" smtClean="0"/>
              <a:t>6/4/2026</a:t>
            </a:fld>
            <a:endParaRPr lang="fi-FI" dirty="0"/>
          </a:p>
        </p:txBody>
      </p:sp>
      <p:sp>
        <p:nvSpPr>
          <p:cNvPr id="6" name="Dian numeron paikkamerkki 5">
            <a:extLst>
              <a:ext uri="{FF2B5EF4-FFF2-40B4-BE49-F238E27FC236}">
                <a16:creationId xmlns:a16="http://schemas.microsoft.com/office/drawing/2014/main" id="{88A71E71-34E8-723E-F221-E00C2906F6E5}"/>
              </a:ext>
            </a:extLst>
          </p:cNvPr>
          <p:cNvSpPr>
            <a:spLocks noGrp="1"/>
          </p:cNvSpPr>
          <p:nvPr>
            <p:ph type="sldNum" sz="quarter" idx="11"/>
          </p:nvPr>
        </p:nvSpPr>
        <p:spPr/>
        <p:txBody>
          <a:bodyPr/>
          <a:lstStyle/>
          <a:p>
            <a:fld id="{646F55A5-9B79-904E-BB01-DD0A4397EDF5}" type="slidenum">
              <a:rPr lang="fi-FI" smtClean="0"/>
              <a:pPr/>
              <a:t>‹#›</a:t>
            </a:fld>
            <a:endParaRPr lang="fi-FI" dirty="0"/>
          </a:p>
        </p:txBody>
      </p:sp>
    </p:spTree>
    <p:extLst>
      <p:ext uri="{BB962C8B-B14F-4D97-AF65-F5344CB8AC3E}">
        <p14:creationId xmlns:p14="http://schemas.microsoft.com/office/powerpoint/2010/main" val="98121165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yhjä sivu">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128BF5A4-9FA7-7F9B-2C1E-71C384E14206}"/>
              </a:ext>
            </a:extLst>
          </p:cNvPr>
          <p:cNvSpPr>
            <a:spLocks noGrp="1"/>
          </p:cNvSpPr>
          <p:nvPr>
            <p:ph type="dt" sz="half" idx="10"/>
          </p:nvPr>
        </p:nvSpPr>
        <p:spPr/>
        <p:txBody>
          <a:bodyPr/>
          <a:lstStyle/>
          <a:p>
            <a:fld id="{5A7CE517-B401-4751-ADE7-7C41BE76318B}" type="datetime1">
              <a:rPr lang="en-US" smtClean="0"/>
              <a:t>6/4/2026</a:t>
            </a:fld>
            <a:endParaRPr lang="fi-FI" dirty="0"/>
          </a:p>
        </p:txBody>
      </p:sp>
      <p:sp>
        <p:nvSpPr>
          <p:cNvPr id="3" name="Dian numeron paikkamerkki 2">
            <a:extLst>
              <a:ext uri="{FF2B5EF4-FFF2-40B4-BE49-F238E27FC236}">
                <a16:creationId xmlns:a16="http://schemas.microsoft.com/office/drawing/2014/main" id="{A0FA5FF3-5DB3-62D4-2BE4-2BB11D64399B}"/>
              </a:ext>
            </a:extLst>
          </p:cNvPr>
          <p:cNvSpPr>
            <a:spLocks noGrp="1"/>
          </p:cNvSpPr>
          <p:nvPr>
            <p:ph type="sldNum" sz="quarter" idx="11"/>
          </p:nvPr>
        </p:nvSpPr>
        <p:spPr/>
        <p:txBody>
          <a:bodyPr/>
          <a:lstStyle/>
          <a:p>
            <a:fld id="{646F55A5-9B79-904E-BB01-DD0A4397EDF5}" type="slidenum">
              <a:rPr lang="fi-FI" smtClean="0"/>
              <a:pPr/>
              <a:t>‹#›</a:t>
            </a:fld>
            <a:endParaRPr lang="fi-FI" dirty="0"/>
          </a:p>
        </p:txBody>
      </p:sp>
    </p:spTree>
    <p:extLst>
      <p:ext uri="{BB962C8B-B14F-4D97-AF65-F5344CB8AC3E}">
        <p14:creationId xmlns:p14="http://schemas.microsoft.com/office/powerpoint/2010/main" val="1998305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isivu väliotsikolla (kaksi palstaa)">
    <p:spTree>
      <p:nvGrpSpPr>
        <p:cNvPr id="1" name=""/>
        <p:cNvGrpSpPr/>
        <p:nvPr/>
      </p:nvGrpSpPr>
      <p:grpSpPr>
        <a:xfrm>
          <a:off x="0" y="0"/>
          <a:ext cx="0" cy="0"/>
          <a:chOff x="0" y="0"/>
          <a:chExt cx="0" cy="0"/>
        </a:xfrm>
      </p:grpSpPr>
      <p:sp>
        <p:nvSpPr>
          <p:cNvPr id="3" name="Tekstin paikkamerkki 2"/>
          <p:cNvSpPr>
            <a:spLocks noGrp="1"/>
          </p:cNvSpPr>
          <p:nvPr>
            <p:ph type="body" idx="1"/>
          </p:nvPr>
        </p:nvSpPr>
        <p:spPr>
          <a:xfrm>
            <a:off x="554804" y="1055825"/>
            <a:ext cx="3765196" cy="518400"/>
          </a:xfrm>
          <a:prstGeom prst="rect">
            <a:avLst/>
          </a:prstGeom>
        </p:spPr>
        <p:txBody>
          <a:bodyPr anchor="ctr" anchorCtr="0">
            <a:noAutofit/>
          </a:bodyPr>
          <a:lstStyle>
            <a:lvl1pPr marL="0" indent="0">
              <a:lnSpc>
                <a:spcPts val="1720"/>
              </a:lnSpc>
              <a:buNone/>
              <a:defRPr sz="1600" b="0" i="0" baseline="0">
                <a:solidFill>
                  <a:schemeClr val="tx1"/>
                </a:solidFill>
                <a:latin typeface="Raleway Bold"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dirty="0"/>
              <a:t>Muokkaa tekstin perustyylejä napsauttamalla</a:t>
            </a:r>
          </a:p>
        </p:txBody>
      </p:sp>
      <p:sp>
        <p:nvSpPr>
          <p:cNvPr id="5" name="Tekstin paikkamerkki 4"/>
          <p:cNvSpPr>
            <a:spLocks noGrp="1"/>
          </p:cNvSpPr>
          <p:nvPr>
            <p:ph type="body" sz="quarter" idx="3"/>
          </p:nvPr>
        </p:nvSpPr>
        <p:spPr>
          <a:xfrm>
            <a:off x="4704029" y="1055825"/>
            <a:ext cx="3600000" cy="518400"/>
          </a:xfrm>
          <a:prstGeom prst="rect">
            <a:avLst/>
          </a:prstGeom>
        </p:spPr>
        <p:txBody>
          <a:bodyPr anchor="ctr" anchorCtr="0">
            <a:noAutofit/>
          </a:bodyPr>
          <a:lstStyle>
            <a:lvl1pPr marL="0" indent="0">
              <a:lnSpc>
                <a:spcPts val="1720"/>
              </a:lnSpc>
              <a:buNone/>
              <a:defRPr sz="1600" b="0" i="0" baseline="0">
                <a:solidFill>
                  <a:schemeClr val="tx1"/>
                </a:solidFill>
                <a:latin typeface="Raleway Bold"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dirty="0"/>
              <a:t>Muokkaa tekstin perustyylejä napsauttamalla</a:t>
            </a:r>
          </a:p>
        </p:txBody>
      </p:sp>
      <p:sp>
        <p:nvSpPr>
          <p:cNvPr id="7" name="Sisällön paikkamerkki 6"/>
          <p:cNvSpPr>
            <a:spLocks noGrp="1"/>
          </p:cNvSpPr>
          <p:nvPr>
            <p:ph sz="quarter" idx="10"/>
          </p:nvPr>
        </p:nvSpPr>
        <p:spPr>
          <a:xfrm>
            <a:off x="554804" y="1600200"/>
            <a:ext cx="3765196" cy="291782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0" name="Sisällön paikkamerkki 9"/>
          <p:cNvSpPr>
            <a:spLocks noGrp="1"/>
          </p:cNvSpPr>
          <p:nvPr>
            <p:ph sz="quarter" idx="11"/>
          </p:nvPr>
        </p:nvSpPr>
        <p:spPr>
          <a:xfrm>
            <a:off x="4704028" y="1600200"/>
            <a:ext cx="3600000" cy="291782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 name="Otsikko 1">
            <a:extLst>
              <a:ext uri="{FF2B5EF4-FFF2-40B4-BE49-F238E27FC236}">
                <a16:creationId xmlns:a16="http://schemas.microsoft.com/office/drawing/2014/main" id="{892D1832-377A-4612-6AEE-F1C507B3EC6F}"/>
              </a:ext>
            </a:extLst>
          </p:cNvPr>
          <p:cNvSpPr>
            <a:spLocks noGrp="1"/>
          </p:cNvSpPr>
          <p:nvPr>
            <p:ph type="title"/>
          </p:nvPr>
        </p:nvSpPr>
        <p:spPr/>
        <p:txBody>
          <a:bodyPr/>
          <a:lstStyle/>
          <a:p>
            <a:r>
              <a:rPr lang="fi-FI"/>
              <a:t>Muokkaa ots. perustyyl. napsautt.</a:t>
            </a:r>
          </a:p>
        </p:txBody>
      </p:sp>
      <p:sp>
        <p:nvSpPr>
          <p:cNvPr id="4" name="Päivämäärän paikkamerkki 3">
            <a:extLst>
              <a:ext uri="{FF2B5EF4-FFF2-40B4-BE49-F238E27FC236}">
                <a16:creationId xmlns:a16="http://schemas.microsoft.com/office/drawing/2014/main" id="{5A38E51B-7F62-2149-0E01-359268E4EF52}"/>
              </a:ext>
            </a:extLst>
          </p:cNvPr>
          <p:cNvSpPr>
            <a:spLocks noGrp="1"/>
          </p:cNvSpPr>
          <p:nvPr>
            <p:ph type="dt" sz="half" idx="12"/>
          </p:nvPr>
        </p:nvSpPr>
        <p:spPr/>
        <p:txBody>
          <a:bodyPr/>
          <a:lstStyle/>
          <a:p>
            <a:fld id="{C79A529F-8994-4D3D-8235-8028915926AB}" type="datetime1">
              <a:rPr lang="en-US" smtClean="0"/>
              <a:t>6/4/2026</a:t>
            </a:fld>
            <a:endParaRPr lang="fi-FI" dirty="0"/>
          </a:p>
        </p:txBody>
      </p:sp>
      <p:sp>
        <p:nvSpPr>
          <p:cNvPr id="6" name="Dian numeron paikkamerkki 5">
            <a:extLst>
              <a:ext uri="{FF2B5EF4-FFF2-40B4-BE49-F238E27FC236}">
                <a16:creationId xmlns:a16="http://schemas.microsoft.com/office/drawing/2014/main" id="{C5B047F9-7279-58F9-9A67-22C48E1FF140}"/>
              </a:ext>
            </a:extLst>
          </p:cNvPr>
          <p:cNvSpPr>
            <a:spLocks noGrp="1"/>
          </p:cNvSpPr>
          <p:nvPr>
            <p:ph type="sldNum" sz="quarter" idx="13"/>
          </p:nvPr>
        </p:nvSpPr>
        <p:spPr/>
        <p:txBody>
          <a:bodyPr/>
          <a:lstStyle/>
          <a:p>
            <a:fld id="{646F55A5-9B79-904E-BB01-DD0A4397EDF5}" type="slidenum">
              <a:rPr lang="fi-FI" smtClean="0"/>
              <a:pPr/>
              <a:t>‹#›</a:t>
            </a:fld>
            <a:endParaRPr lang="fi-FI" dirty="0"/>
          </a:p>
        </p:txBody>
      </p:sp>
    </p:spTree>
    <p:extLst>
      <p:ext uri="{BB962C8B-B14F-4D97-AF65-F5344CB8AC3E}">
        <p14:creationId xmlns:p14="http://schemas.microsoft.com/office/powerpoint/2010/main" val="6179838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isivu nostolla (ruskea)">
    <p:spTree>
      <p:nvGrpSpPr>
        <p:cNvPr id="1" name=""/>
        <p:cNvGrpSpPr/>
        <p:nvPr/>
      </p:nvGrpSpPr>
      <p:grpSpPr>
        <a:xfrm>
          <a:off x="0" y="0"/>
          <a:ext cx="0" cy="0"/>
          <a:chOff x="0" y="0"/>
          <a:chExt cx="0" cy="0"/>
        </a:xfrm>
      </p:grpSpPr>
      <p:sp>
        <p:nvSpPr>
          <p:cNvPr id="4" name="Tekstin paikkamerkki 3"/>
          <p:cNvSpPr>
            <a:spLocks noGrp="1"/>
          </p:cNvSpPr>
          <p:nvPr>
            <p:ph type="body" sz="half" idx="2" hasCustomPrompt="1"/>
          </p:nvPr>
        </p:nvSpPr>
        <p:spPr>
          <a:xfrm>
            <a:off x="791562" y="1612979"/>
            <a:ext cx="2354518" cy="818986"/>
          </a:xfrm>
          <a:prstGeom prst="rect">
            <a:avLst/>
          </a:prstGeom>
        </p:spPr>
        <p:txBody>
          <a:bodyPr>
            <a:noAutofit/>
          </a:bodyPr>
          <a:lstStyle>
            <a:lvl1pPr marL="0" indent="0">
              <a:buNone/>
              <a:defRPr sz="1800" cap="all" baseline="0">
                <a:latin typeface="Raleway Black"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Paikka </a:t>
            </a:r>
            <a:r>
              <a:rPr lang="fi-FI" err="1"/>
              <a:t>infograffa</a:t>
            </a:r>
            <a:r>
              <a:rPr lang="fi-FI"/>
              <a:t>-tekstille</a:t>
            </a:r>
          </a:p>
        </p:txBody>
      </p:sp>
      <p:cxnSp>
        <p:nvCxnSpPr>
          <p:cNvPr id="7" name="Suora yhdysviiva 6"/>
          <p:cNvCxnSpPr/>
          <p:nvPr/>
        </p:nvCxnSpPr>
        <p:spPr>
          <a:xfrm flipH="1">
            <a:off x="719999" y="1156057"/>
            <a:ext cx="3606" cy="1280162"/>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kstin paikkamerkki 3"/>
          <p:cNvSpPr>
            <a:spLocks noGrp="1"/>
          </p:cNvSpPr>
          <p:nvPr>
            <p:ph type="body" sz="half" idx="10" hasCustomPrompt="1"/>
          </p:nvPr>
        </p:nvSpPr>
        <p:spPr>
          <a:xfrm>
            <a:off x="791562" y="1096144"/>
            <a:ext cx="2354518" cy="516835"/>
          </a:xfrm>
          <a:prstGeom prst="rect">
            <a:avLst/>
          </a:prstGeom>
          <a:solidFill>
            <a:schemeClr val="bg1"/>
          </a:solidFill>
        </p:spPr>
        <p:txBody>
          <a:bodyPr>
            <a:noAutofit/>
          </a:bodyPr>
          <a:lstStyle>
            <a:lvl1pPr marL="0" indent="0">
              <a:buNone/>
              <a:defRPr sz="3400" cap="all" baseline="0">
                <a:solidFill>
                  <a:schemeClr val="accent1"/>
                </a:solidFill>
                <a:latin typeface="Raleway Black"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100 %</a:t>
            </a:r>
          </a:p>
        </p:txBody>
      </p:sp>
      <p:sp>
        <p:nvSpPr>
          <p:cNvPr id="5" name="Sisällön paikkamerkki 4"/>
          <p:cNvSpPr>
            <a:spLocks noGrp="1"/>
          </p:cNvSpPr>
          <p:nvPr>
            <p:ph sz="quarter" idx="11"/>
          </p:nvPr>
        </p:nvSpPr>
        <p:spPr>
          <a:xfrm>
            <a:off x="3316637" y="1095375"/>
            <a:ext cx="4995514" cy="34337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 name="Otsikko 1">
            <a:extLst>
              <a:ext uri="{FF2B5EF4-FFF2-40B4-BE49-F238E27FC236}">
                <a16:creationId xmlns:a16="http://schemas.microsoft.com/office/drawing/2014/main" id="{8C711896-C407-34D6-A803-99EC4E84B3BC}"/>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8499A03A-CFF3-6DE9-C188-C25A6BBBD9D9}"/>
              </a:ext>
            </a:extLst>
          </p:cNvPr>
          <p:cNvSpPr>
            <a:spLocks noGrp="1"/>
          </p:cNvSpPr>
          <p:nvPr>
            <p:ph type="dt" sz="half" idx="12"/>
          </p:nvPr>
        </p:nvSpPr>
        <p:spPr/>
        <p:txBody>
          <a:bodyPr/>
          <a:lstStyle/>
          <a:p>
            <a:fld id="{D0394EFB-6CDF-42A8-86A4-6EF52E5583B7}" type="datetime1">
              <a:rPr lang="en-US" smtClean="0"/>
              <a:t>6/4/2026</a:t>
            </a:fld>
            <a:endParaRPr lang="fi-FI" dirty="0"/>
          </a:p>
        </p:txBody>
      </p:sp>
      <p:sp>
        <p:nvSpPr>
          <p:cNvPr id="6" name="Dian numeron paikkamerkki 5">
            <a:extLst>
              <a:ext uri="{FF2B5EF4-FFF2-40B4-BE49-F238E27FC236}">
                <a16:creationId xmlns:a16="http://schemas.microsoft.com/office/drawing/2014/main" id="{FDB52C2E-81E6-7DAD-5580-A96C22291756}"/>
              </a:ext>
            </a:extLst>
          </p:cNvPr>
          <p:cNvSpPr>
            <a:spLocks noGrp="1"/>
          </p:cNvSpPr>
          <p:nvPr>
            <p:ph type="sldNum" sz="quarter" idx="13"/>
          </p:nvPr>
        </p:nvSpPr>
        <p:spPr/>
        <p:txBody>
          <a:bodyPr/>
          <a:lstStyle/>
          <a:p>
            <a:fld id="{646F55A5-9B79-904E-BB01-DD0A4397EDF5}" type="slidenum">
              <a:rPr lang="fi-FI" smtClean="0"/>
              <a:pPr/>
              <a:t>‹#›</a:t>
            </a:fld>
            <a:endParaRPr lang="fi-FI" dirty="0"/>
          </a:p>
        </p:txBody>
      </p:sp>
    </p:spTree>
    <p:extLst>
      <p:ext uri="{BB962C8B-B14F-4D97-AF65-F5344CB8AC3E}">
        <p14:creationId xmlns:p14="http://schemas.microsoft.com/office/powerpoint/2010/main" val="1977914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isivu nostolla (turkoosi)">
    <p:spTree>
      <p:nvGrpSpPr>
        <p:cNvPr id="1" name=""/>
        <p:cNvGrpSpPr/>
        <p:nvPr/>
      </p:nvGrpSpPr>
      <p:grpSpPr>
        <a:xfrm>
          <a:off x="0" y="0"/>
          <a:ext cx="0" cy="0"/>
          <a:chOff x="0" y="0"/>
          <a:chExt cx="0" cy="0"/>
        </a:xfrm>
      </p:grpSpPr>
      <p:sp>
        <p:nvSpPr>
          <p:cNvPr id="4" name="Tekstin paikkamerkki 3"/>
          <p:cNvSpPr>
            <a:spLocks noGrp="1"/>
          </p:cNvSpPr>
          <p:nvPr>
            <p:ph type="body" sz="half" idx="2" hasCustomPrompt="1"/>
          </p:nvPr>
        </p:nvSpPr>
        <p:spPr>
          <a:xfrm>
            <a:off x="791562" y="1612979"/>
            <a:ext cx="2354518" cy="818986"/>
          </a:xfrm>
          <a:prstGeom prst="rect">
            <a:avLst/>
          </a:prstGeom>
        </p:spPr>
        <p:txBody>
          <a:bodyPr>
            <a:noAutofit/>
          </a:bodyPr>
          <a:lstStyle>
            <a:lvl1pPr marL="0" indent="0">
              <a:buNone/>
              <a:defRPr sz="1800" cap="all" baseline="0">
                <a:latin typeface="Raleway Black"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Paikka </a:t>
            </a:r>
            <a:r>
              <a:rPr lang="fi-FI" err="1"/>
              <a:t>infograffa</a:t>
            </a:r>
            <a:r>
              <a:rPr lang="fi-FI"/>
              <a:t>-tekstille</a:t>
            </a:r>
          </a:p>
        </p:txBody>
      </p:sp>
      <p:cxnSp>
        <p:nvCxnSpPr>
          <p:cNvPr id="7" name="Suora yhdysviiva 6"/>
          <p:cNvCxnSpPr/>
          <p:nvPr/>
        </p:nvCxnSpPr>
        <p:spPr>
          <a:xfrm flipH="1">
            <a:off x="719999" y="1156057"/>
            <a:ext cx="3606" cy="1280162"/>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kstin paikkamerkki 3"/>
          <p:cNvSpPr>
            <a:spLocks noGrp="1"/>
          </p:cNvSpPr>
          <p:nvPr>
            <p:ph type="body" sz="half" idx="10" hasCustomPrompt="1"/>
          </p:nvPr>
        </p:nvSpPr>
        <p:spPr>
          <a:xfrm>
            <a:off x="791562" y="1096144"/>
            <a:ext cx="2354518" cy="516835"/>
          </a:xfrm>
          <a:prstGeom prst="rect">
            <a:avLst/>
          </a:prstGeom>
          <a:solidFill>
            <a:schemeClr val="bg1"/>
          </a:solidFill>
        </p:spPr>
        <p:txBody>
          <a:bodyPr>
            <a:noAutofit/>
          </a:bodyPr>
          <a:lstStyle>
            <a:lvl1pPr marL="0" indent="0">
              <a:buNone/>
              <a:defRPr sz="3400" cap="all" baseline="0">
                <a:solidFill>
                  <a:schemeClr val="accent2"/>
                </a:solidFill>
                <a:latin typeface="Raleway Black"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dirty="0"/>
              <a:t>100 %</a:t>
            </a:r>
          </a:p>
        </p:txBody>
      </p:sp>
      <p:sp>
        <p:nvSpPr>
          <p:cNvPr id="5" name="Sisällön paikkamerkki 4"/>
          <p:cNvSpPr>
            <a:spLocks noGrp="1"/>
          </p:cNvSpPr>
          <p:nvPr>
            <p:ph sz="quarter" idx="11"/>
          </p:nvPr>
        </p:nvSpPr>
        <p:spPr>
          <a:xfrm>
            <a:off x="3316637" y="1095375"/>
            <a:ext cx="4995514" cy="34337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 name="Otsikko 1">
            <a:extLst>
              <a:ext uri="{FF2B5EF4-FFF2-40B4-BE49-F238E27FC236}">
                <a16:creationId xmlns:a16="http://schemas.microsoft.com/office/drawing/2014/main" id="{8C711896-C407-34D6-A803-99EC4E84B3BC}"/>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40875413-2B17-554D-AED0-33CC29547038}"/>
              </a:ext>
            </a:extLst>
          </p:cNvPr>
          <p:cNvSpPr>
            <a:spLocks noGrp="1"/>
          </p:cNvSpPr>
          <p:nvPr>
            <p:ph type="dt" sz="half" idx="12"/>
          </p:nvPr>
        </p:nvSpPr>
        <p:spPr/>
        <p:txBody>
          <a:bodyPr/>
          <a:lstStyle/>
          <a:p>
            <a:fld id="{52F68553-F814-47BE-9F7F-818B8E8B8080}" type="datetime1">
              <a:rPr lang="en-US" smtClean="0"/>
              <a:t>6/4/2026</a:t>
            </a:fld>
            <a:endParaRPr lang="fi-FI" dirty="0"/>
          </a:p>
        </p:txBody>
      </p:sp>
      <p:sp>
        <p:nvSpPr>
          <p:cNvPr id="6" name="Dian numeron paikkamerkki 5">
            <a:extLst>
              <a:ext uri="{FF2B5EF4-FFF2-40B4-BE49-F238E27FC236}">
                <a16:creationId xmlns:a16="http://schemas.microsoft.com/office/drawing/2014/main" id="{43159E1B-5D3B-8517-04B7-477B0E57874A}"/>
              </a:ext>
            </a:extLst>
          </p:cNvPr>
          <p:cNvSpPr>
            <a:spLocks noGrp="1"/>
          </p:cNvSpPr>
          <p:nvPr>
            <p:ph type="sldNum" sz="quarter" idx="13"/>
          </p:nvPr>
        </p:nvSpPr>
        <p:spPr/>
        <p:txBody>
          <a:bodyPr/>
          <a:lstStyle/>
          <a:p>
            <a:fld id="{646F55A5-9B79-904E-BB01-DD0A4397EDF5}" type="slidenum">
              <a:rPr lang="fi-FI" smtClean="0"/>
              <a:pPr/>
              <a:t>‹#›</a:t>
            </a:fld>
            <a:endParaRPr lang="fi-FI" dirty="0"/>
          </a:p>
        </p:txBody>
      </p:sp>
    </p:spTree>
    <p:extLst>
      <p:ext uri="{BB962C8B-B14F-4D97-AF65-F5344CB8AC3E}">
        <p14:creationId xmlns:p14="http://schemas.microsoft.com/office/powerpoint/2010/main" val="20529356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APAHTUMAT sivu">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03EBF3BC-66CE-3062-2AF4-3B5C85DF6E92}"/>
              </a:ext>
            </a:extLst>
          </p:cNvPr>
          <p:cNvSpPr>
            <a:spLocks noGrp="1"/>
          </p:cNvSpPr>
          <p:nvPr>
            <p:ph type="title"/>
          </p:nvPr>
        </p:nvSpPr>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Päivämäärän paikkamerkki 3">
            <a:extLst>
              <a:ext uri="{FF2B5EF4-FFF2-40B4-BE49-F238E27FC236}">
                <a16:creationId xmlns:a16="http://schemas.microsoft.com/office/drawing/2014/main" id="{4709E34C-A5FC-6019-B40D-14E70E27FD23}"/>
              </a:ext>
            </a:extLst>
          </p:cNvPr>
          <p:cNvSpPr>
            <a:spLocks noGrp="1"/>
          </p:cNvSpPr>
          <p:nvPr>
            <p:ph type="dt" sz="half" idx="11"/>
          </p:nvPr>
        </p:nvSpPr>
        <p:spPr/>
        <p:txBody>
          <a:bodyPr/>
          <a:lstStyle/>
          <a:p>
            <a:fld id="{F1D923C1-00B0-4E4F-B5BB-548A5BE6731E}" type="datetime1">
              <a:rPr lang="en-US" smtClean="0"/>
              <a:t>6/4/2026</a:t>
            </a:fld>
            <a:endParaRPr lang="fi-FI" dirty="0"/>
          </a:p>
        </p:txBody>
      </p:sp>
      <p:sp>
        <p:nvSpPr>
          <p:cNvPr id="6" name="Dian numeron paikkamerkki 5">
            <a:extLst>
              <a:ext uri="{FF2B5EF4-FFF2-40B4-BE49-F238E27FC236}">
                <a16:creationId xmlns:a16="http://schemas.microsoft.com/office/drawing/2014/main" id="{8BE42903-BE0C-0076-E8F9-DBF358C0B618}"/>
              </a:ext>
            </a:extLst>
          </p:cNvPr>
          <p:cNvSpPr>
            <a:spLocks noGrp="1"/>
          </p:cNvSpPr>
          <p:nvPr>
            <p:ph type="sldNum" sz="quarter" idx="12"/>
          </p:nvPr>
        </p:nvSpPr>
        <p:spPr/>
        <p:txBody>
          <a:bodyPr/>
          <a:lstStyle/>
          <a:p>
            <a:fld id="{646F55A5-9B79-904E-BB01-DD0A4397EDF5}" type="slidenum">
              <a:rPr lang="fi-FI" smtClean="0"/>
              <a:pPr/>
              <a:t>‹#›</a:t>
            </a:fld>
            <a:endParaRPr lang="fi-FI" dirty="0"/>
          </a:p>
        </p:txBody>
      </p:sp>
      <p:sp>
        <p:nvSpPr>
          <p:cNvPr id="7" name="Tekstin paikkamerkki 4">
            <a:extLst>
              <a:ext uri="{FF2B5EF4-FFF2-40B4-BE49-F238E27FC236}">
                <a16:creationId xmlns:a16="http://schemas.microsoft.com/office/drawing/2014/main" id="{A2C4B7C3-13A6-C74E-3525-60FAB8D59013}"/>
              </a:ext>
            </a:extLst>
          </p:cNvPr>
          <p:cNvSpPr>
            <a:spLocks noGrp="1"/>
          </p:cNvSpPr>
          <p:nvPr>
            <p:ph type="body" sz="quarter" idx="13"/>
          </p:nvPr>
        </p:nvSpPr>
        <p:spPr>
          <a:xfrm>
            <a:off x="568800" y="2585997"/>
            <a:ext cx="1880202" cy="1784718"/>
          </a:xfrm>
        </p:spPr>
        <p:txBody>
          <a:bodyPr lIns="0" tIns="0" rIns="0" bIns="0" numCol="1" spcCol="180000">
            <a:noAutofit/>
          </a:bodyPr>
          <a:lstStyle>
            <a:lvl1pPr marL="108000" indent="-108000">
              <a:lnSpc>
                <a:spcPct val="100000"/>
              </a:lnSpc>
              <a:spcBef>
                <a:spcPts val="400"/>
              </a:spcBef>
              <a:spcAft>
                <a:spcPts val="100"/>
              </a:spcAft>
              <a:defRPr/>
            </a:lvl1pPr>
            <a:lvl2pPr marL="252000" indent="-108000">
              <a:lnSpc>
                <a:spcPct val="100000"/>
              </a:lnSpc>
              <a:spcBef>
                <a:spcPts val="500"/>
              </a:spcBef>
              <a:spcAft>
                <a:spcPts val="100"/>
              </a:spcAft>
              <a:defRPr/>
            </a:lvl2pPr>
            <a:lvl3pPr marL="504000" indent="-108000">
              <a:lnSpc>
                <a:spcPct val="100000"/>
              </a:lnSpc>
              <a:spcAft>
                <a:spcPts val="100"/>
              </a:spcAft>
              <a:defRPr/>
            </a:lvl3pPr>
          </a:lstStyle>
          <a:p>
            <a:pPr lvl="0"/>
            <a:r>
              <a:rPr lang="fi-FI" dirty="0"/>
              <a:t>Muokkaa tekstin perustyylejä napsauttamalla</a:t>
            </a:r>
          </a:p>
          <a:p>
            <a:pPr lvl="1"/>
            <a:r>
              <a:rPr lang="fi-FI" dirty="0"/>
              <a:t>toinen taso</a:t>
            </a:r>
          </a:p>
          <a:p>
            <a:pPr lvl="2"/>
            <a:r>
              <a:rPr lang="fi-FI" dirty="0"/>
              <a:t>kolmas taso</a:t>
            </a:r>
          </a:p>
        </p:txBody>
      </p:sp>
      <p:sp>
        <p:nvSpPr>
          <p:cNvPr id="8" name="Kuvan paikkamerkki 3">
            <a:extLst>
              <a:ext uri="{FF2B5EF4-FFF2-40B4-BE49-F238E27FC236}">
                <a16:creationId xmlns:a16="http://schemas.microsoft.com/office/drawing/2014/main" id="{93B13F6C-7472-B5F9-8E5F-D9EFEC18F2D0}"/>
              </a:ext>
            </a:extLst>
          </p:cNvPr>
          <p:cNvSpPr>
            <a:spLocks noGrp="1"/>
          </p:cNvSpPr>
          <p:nvPr>
            <p:ph type="pic" sz="quarter" idx="14"/>
          </p:nvPr>
        </p:nvSpPr>
        <p:spPr>
          <a:xfrm>
            <a:off x="6637020" y="2475384"/>
            <a:ext cx="2070488" cy="2005874"/>
          </a:xfrm>
        </p:spPr>
        <p:txBody>
          <a:bodyPr/>
          <a:lstStyle/>
          <a:p>
            <a:endParaRPr lang="fi-FI"/>
          </a:p>
        </p:txBody>
      </p:sp>
      <p:sp>
        <p:nvSpPr>
          <p:cNvPr id="9" name="Suorakulmio 8">
            <a:extLst>
              <a:ext uri="{FF2B5EF4-FFF2-40B4-BE49-F238E27FC236}">
                <a16:creationId xmlns:a16="http://schemas.microsoft.com/office/drawing/2014/main" id="{0EEA1356-F954-4C0C-43AF-2A2B5200ED10}"/>
              </a:ext>
            </a:extLst>
          </p:cNvPr>
          <p:cNvSpPr/>
          <p:nvPr userDrawn="1"/>
        </p:nvSpPr>
        <p:spPr>
          <a:xfrm>
            <a:off x="2511644" y="2585995"/>
            <a:ext cx="45719" cy="1782000"/>
          </a:xfrm>
          <a:prstGeom prst="rect">
            <a:avLst/>
          </a:prstGeom>
          <a:gradFill>
            <a:gsLst>
              <a:gs pos="100000">
                <a:schemeClr val="bg1"/>
              </a:gs>
              <a:gs pos="0">
                <a:schemeClr val="tx1">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Suorakulmio 9">
            <a:extLst>
              <a:ext uri="{FF2B5EF4-FFF2-40B4-BE49-F238E27FC236}">
                <a16:creationId xmlns:a16="http://schemas.microsoft.com/office/drawing/2014/main" id="{2495C06F-8ED6-E9A8-D2B5-D10877867CF9}"/>
              </a:ext>
            </a:extLst>
          </p:cNvPr>
          <p:cNvSpPr/>
          <p:nvPr userDrawn="1"/>
        </p:nvSpPr>
        <p:spPr>
          <a:xfrm>
            <a:off x="4539114" y="2601226"/>
            <a:ext cx="45719" cy="1782000"/>
          </a:xfrm>
          <a:prstGeom prst="rect">
            <a:avLst/>
          </a:prstGeom>
          <a:gradFill>
            <a:gsLst>
              <a:gs pos="100000">
                <a:schemeClr val="bg1"/>
              </a:gs>
              <a:gs pos="0">
                <a:schemeClr val="tx1">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Tekstin paikkamerkki 4">
            <a:extLst>
              <a:ext uri="{FF2B5EF4-FFF2-40B4-BE49-F238E27FC236}">
                <a16:creationId xmlns:a16="http://schemas.microsoft.com/office/drawing/2014/main" id="{EC1560EF-ADFC-57A5-1A92-DF502B4295F0}"/>
              </a:ext>
            </a:extLst>
          </p:cNvPr>
          <p:cNvSpPr>
            <a:spLocks noGrp="1"/>
          </p:cNvSpPr>
          <p:nvPr>
            <p:ph type="body" sz="quarter" idx="16"/>
          </p:nvPr>
        </p:nvSpPr>
        <p:spPr>
          <a:xfrm>
            <a:off x="2612054" y="2585997"/>
            <a:ext cx="1880202" cy="1784718"/>
          </a:xfrm>
        </p:spPr>
        <p:txBody>
          <a:bodyPr lIns="0" tIns="0" rIns="0" bIns="0" numCol="1" spcCol="180000">
            <a:noAutofit/>
          </a:bodyPr>
          <a:lstStyle>
            <a:lvl1pPr marL="108000" indent="-108000">
              <a:lnSpc>
                <a:spcPct val="100000"/>
              </a:lnSpc>
              <a:spcBef>
                <a:spcPts val="400"/>
              </a:spcBef>
              <a:spcAft>
                <a:spcPts val="100"/>
              </a:spcAft>
              <a:defRPr/>
            </a:lvl1pPr>
            <a:lvl2pPr marL="252000" indent="-108000">
              <a:lnSpc>
                <a:spcPct val="100000"/>
              </a:lnSpc>
              <a:spcBef>
                <a:spcPts val="500"/>
              </a:spcBef>
              <a:spcAft>
                <a:spcPts val="100"/>
              </a:spcAft>
              <a:defRPr/>
            </a:lvl2pPr>
            <a:lvl3pPr marL="504000" indent="-108000">
              <a:lnSpc>
                <a:spcPct val="100000"/>
              </a:lnSpc>
              <a:spcAft>
                <a:spcPts val="100"/>
              </a:spcAft>
              <a:defRPr/>
            </a:lvl3pPr>
          </a:lstStyle>
          <a:p>
            <a:pPr lvl="0"/>
            <a:r>
              <a:rPr lang="fi-FI" dirty="0"/>
              <a:t>Muokkaa tekstin perustyylejä napsauttamalla</a:t>
            </a:r>
          </a:p>
          <a:p>
            <a:pPr lvl="1"/>
            <a:r>
              <a:rPr lang="fi-FI" dirty="0"/>
              <a:t>toinen taso</a:t>
            </a:r>
          </a:p>
          <a:p>
            <a:pPr lvl="2"/>
            <a:r>
              <a:rPr lang="fi-FI" dirty="0"/>
              <a:t>kolmas taso</a:t>
            </a:r>
          </a:p>
        </p:txBody>
      </p:sp>
      <p:sp>
        <p:nvSpPr>
          <p:cNvPr id="12" name="Tekstin paikkamerkki 4">
            <a:extLst>
              <a:ext uri="{FF2B5EF4-FFF2-40B4-BE49-F238E27FC236}">
                <a16:creationId xmlns:a16="http://schemas.microsoft.com/office/drawing/2014/main" id="{C049A372-2764-079F-4B3E-2EBFABA401DB}"/>
              </a:ext>
            </a:extLst>
          </p:cNvPr>
          <p:cNvSpPr>
            <a:spLocks noGrp="1"/>
          </p:cNvSpPr>
          <p:nvPr>
            <p:ph type="body" sz="quarter" idx="17"/>
          </p:nvPr>
        </p:nvSpPr>
        <p:spPr>
          <a:xfrm>
            <a:off x="4653278" y="2585997"/>
            <a:ext cx="1880202" cy="1784718"/>
          </a:xfrm>
        </p:spPr>
        <p:txBody>
          <a:bodyPr lIns="0" tIns="0" rIns="0" bIns="0" numCol="1" spcCol="180000">
            <a:noAutofit/>
          </a:bodyPr>
          <a:lstStyle>
            <a:lvl1pPr marL="108000" indent="-108000">
              <a:lnSpc>
                <a:spcPct val="100000"/>
              </a:lnSpc>
              <a:spcBef>
                <a:spcPts val="400"/>
              </a:spcBef>
              <a:spcAft>
                <a:spcPts val="100"/>
              </a:spcAft>
              <a:defRPr/>
            </a:lvl1pPr>
            <a:lvl2pPr marL="252000" indent="-108000">
              <a:lnSpc>
                <a:spcPct val="100000"/>
              </a:lnSpc>
              <a:spcBef>
                <a:spcPts val="500"/>
              </a:spcBef>
              <a:spcAft>
                <a:spcPts val="100"/>
              </a:spcAft>
              <a:defRPr/>
            </a:lvl2pPr>
            <a:lvl3pPr marL="504000" indent="-108000">
              <a:lnSpc>
                <a:spcPct val="100000"/>
              </a:lnSpc>
              <a:spcAft>
                <a:spcPts val="100"/>
              </a:spcAft>
              <a:defRPr/>
            </a:lvl3pPr>
          </a:lstStyle>
          <a:p>
            <a:pPr lvl="0"/>
            <a:r>
              <a:rPr lang="fi-FI" dirty="0"/>
              <a:t>Muokkaa tekstin perustyylejä napsauttamalla</a:t>
            </a:r>
          </a:p>
          <a:p>
            <a:pPr lvl="1"/>
            <a:r>
              <a:rPr lang="fi-FI" dirty="0"/>
              <a:t>toinen taso</a:t>
            </a:r>
          </a:p>
          <a:p>
            <a:pPr lvl="2"/>
            <a:r>
              <a:rPr lang="fi-FI" dirty="0"/>
              <a:t>kolmas taso</a:t>
            </a:r>
          </a:p>
        </p:txBody>
      </p:sp>
    </p:spTree>
    <p:extLst>
      <p:ext uri="{BB962C8B-B14F-4D97-AF65-F5344CB8AC3E}">
        <p14:creationId xmlns:p14="http://schemas.microsoft.com/office/powerpoint/2010/main" val="36105931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D554E40F-A6D7-BAF1-BAAB-6D73172E5CCC}"/>
              </a:ext>
            </a:extLst>
          </p:cNvPr>
          <p:cNvSpPr>
            <a:spLocks noGrp="1"/>
          </p:cNvSpPr>
          <p:nvPr>
            <p:ph type="title"/>
          </p:nvPr>
        </p:nvSpPr>
        <p:spPr>
          <a:xfrm>
            <a:off x="1769532" y="1953873"/>
            <a:ext cx="5329911" cy="993775"/>
          </a:xfrm>
        </p:spPr>
        <p:txBody>
          <a:bodyPr/>
          <a:lstStyle/>
          <a:p>
            <a:r>
              <a:rPr lang="fi-FI"/>
              <a:t>Muokkaa ots. perustyyl. napsautt.</a:t>
            </a:r>
          </a:p>
        </p:txBody>
      </p:sp>
      <p:sp>
        <p:nvSpPr>
          <p:cNvPr id="6" name="Tekstin paikkamerkki 5">
            <a:extLst>
              <a:ext uri="{FF2B5EF4-FFF2-40B4-BE49-F238E27FC236}">
                <a16:creationId xmlns:a16="http://schemas.microsoft.com/office/drawing/2014/main" id="{4233F0CB-FFA1-169C-496A-D117F8AF7E74}"/>
              </a:ext>
            </a:extLst>
          </p:cNvPr>
          <p:cNvSpPr>
            <a:spLocks noGrp="1"/>
          </p:cNvSpPr>
          <p:nvPr>
            <p:ph type="body" sz="quarter" idx="10"/>
          </p:nvPr>
        </p:nvSpPr>
        <p:spPr>
          <a:xfrm>
            <a:off x="1770063" y="3153793"/>
            <a:ext cx="5329380" cy="925512"/>
          </a:xfrm>
        </p:spPr>
        <p:txBody>
          <a:bodyPr/>
          <a:lstStyle/>
          <a:p>
            <a:pPr lvl="0"/>
            <a:r>
              <a:rPr lang="fi-FI" dirty="0"/>
              <a:t>Muokkaa tekstin perustyylejä napsauttamalla</a:t>
            </a:r>
          </a:p>
        </p:txBody>
      </p:sp>
    </p:spTree>
    <p:extLst>
      <p:ext uri="{BB962C8B-B14F-4D97-AF65-F5344CB8AC3E}">
        <p14:creationId xmlns:p14="http://schemas.microsoft.com/office/powerpoint/2010/main" val="151284663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IIVATAUSTA Otsikko ja teksti">
    <p:spTree>
      <p:nvGrpSpPr>
        <p:cNvPr id="1" name=""/>
        <p:cNvGrpSpPr/>
        <p:nvPr/>
      </p:nvGrpSpPr>
      <p:grpSpPr>
        <a:xfrm>
          <a:off x="0" y="0"/>
          <a:ext cx="0" cy="0"/>
          <a:chOff x="0" y="0"/>
          <a:chExt cx="0" cy="0"/>
        </a:xfrm>
      </p:grpSpPr>
      <p:sp>
        <p:nvSpPr>
          <p:cNvPr id="5" name="Tekstin paikkamerkki 4"/>
          <p:cNvSpPr>
            <a:spLocks noGrp="1"/>
          </p:cNvSpPr>
          <p:nvPr>
            <p:ph type="body" sz="quarter" idx="10"/>
          </p:nvPr>
        </p:nvSpPr>
        <p:spPr>
          <a:xfrm>
            <a:off x="554400" y="1109662"/>
            <a:ext cx="7920000" cy="3384000"/>
          </a:xfrm>
        </p:spPr>
        <p:txBody>
          <a:bodyPr/>
          <a:lstStyle>
            <a:lvl4pPr marL="908550" indent="0">
              <a:buNone/>
              <a:defRPr/>
            </a:lvl4pPr>
          </a:lstStyle>
          <a:p>
            <a:pPr lvl="0"/>
            <a:r>
              <a:rPr lang="fi-FI" dirty="0"/>
              <a:t>Muokkaa tekstin perustyylejä napsauttamalla</a:t>
            </a:r>
          </a:p>
          <a:p>
            <a:pPr lvl="1"/>
            <a:r>
              <a:rPr lang="fi-FI" dirty="0"/>
              <a:t>toinen taso</a:t>
            </a:r>
          </a:p>
          <a:p>
            <a:pPr lvl="2"/>
            <a:r>
              <a:rPr lang="fi-FI" dirty="0"/>
              <a:t>kolmas taso</a:t>
            </a:r>
          </a:p>
        </p:txBody>
      </p:sp>
      <p:sp>
        <p:nvSpPr>
          <p:cNvPr id="3" name="Otsikko 2">
            <a:extLst>
              <a:ext uri="{FF2B5EF4-FFF2-40B4-BE49-F238E27FC236}">
                <a16:creationId xmlns:a16="http://schemas.microsoft.com/office/drawing/2014/main" id="{03EBF3BC-66CE-3062-2AF4-3B5C85DF6E92}"/>
              </a:ext>
            </a:extLst>
          </p:cNvPr>
          <p:cNvSpPr>
            <a:spLocks noGrp="1"/>
          </p:cNvSpPr>
          <p:nvPr>
            <p:ph type="title"/>
          </p:nvPr>
        </p:nvSpPr>
        <p:spPr/>
        <p:txBody>
          <a:bodyPr/>
          <a:lstStyle/>
          <a:p>
            <a:r>
              <a:rPr lang="fi-FI"/>
              <a:t>Muokkaa ots. perustyyl. napsautt.</a:t>
            </a:r>
          </a:p>
        </p:txBody>
      </p:sp>
      <p:sp>
        <p:nvSpPr>
          <p:cNvPr id="4" name="Päivämäärän paikkamerkki 3">
            <a:extLst>
              <a:ext uri="{FF2B5EF4-FFF2-40B4-BE49-F238E27FC236}">
                <a16:creationId xmlns:a16="http://schemas.microsoft.com/office/drawing/2014/main" id="{4709E34C-A5FC-6019-B40D-14E70E27FD23}"/>
              </a:ext>
            </a:extLst>
          </p:cNvPr>
          <p:cNvSpPr>
            <a:spLocks noGrp="1"/>
          </p:cNvSpPr>
          <p:nvPr>
            <p:ph type="dt" sz="half" idx="11"/>
          </p:nvPr>
        </p:nvSpPr>
        <p:spPr/>
        <p:txBody>
          <a:bodyPr/>
          <a:lstStyle/>
          <a:p>
            <a:fld id="{5785EFA6-1B1D-4ACD-8F93-3CD53BD1142B}" type="datetime1">
              <a:rPr lang="en-US" smtClean="0"/>
              <a:t>6/4/2026</a:t>
            </a:fld>
            <a:endParaRPr lang="fi-FI" dirty="0"/>
          </a:p>
        </p:txBody>
      </p:sp>
      <p:sp>
        <p:nvSpPr>
          <p:cNvPr id="6" name="Dian numeron paikkamerkki 5">
            <a:extLst>
              <a:ext uri="{FF2B5EF4-FFF2-40B4-BE49-F238E27FC236}">
                <a16:creationId xmlns:a16="http://schemas.microsoft.com/office/drawing/2014/main" id="{8BE42903-BE0C-0076-E8F9-DBF358C0B618}"/>
              </a:ext>
            </a:extLst>
          </p:cNvPr>
          <p:cNvSpPr>
            <a:spLocks noGrp="1"/>
          </p:cNvSpPr>
          <p:nvPr>
            <p:ph type="sldNum" sz="quarter" idx="12"/>
          </p:nvPr>
        </p:nvSpPr>
        <p:spPr/>
        <p:txBody>
          <a:bodyPr/>
          <a:lstStyle/>
          <a:p>
            <a:fld id="{646F55A5-9B79-904E-BB01-DD0A4397EDF5}" type="slidenum">
              <a:rPr lang="fi-FI" smtClean="0"/>
              <a:pPr/>
              <a:t>‹#›</a:t>
            </a:fld>
            <a:endParaRPr lang="fi-FI" dirty="0"/>
          </a:p>
        </p:txBody>
      </p:sp>
    </p:spTree>
    <p:extLst>
      <p:ext uri="{BB962C8B-B14F-4D97-AF65-F5344CB8AC3E}">
        <p14:creationId xmlns:p14="http://schemas.microsoft.com/office/powerpoint/2010/main" val="348034218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IIVATAUSTA Otsikko, väliots ja teksti">
    <p:spTree>
      <p:nvGrpSpPr>
        <p:cNvPr id="1" name=""/>
        <p:cNvGrpSpPr/>
        <p:nvPr/>
      </p:nvGrpSpPr>
      <p:grpSpPr>
        <a:xfrm>
          <a:off x="0" y="0"/>
          <a:ext cx="0" cy="0"/>
          <a:chOff x="0" y="0"/>
          <a:chExt cx="0" cy="0"/>
        </a:xfrm>
      </p:grpSpPr>
      <p:sp>
        <p:nvSpPr>
          <p:cNvPr id="5" name="Tekstin paikkamerkki 4"/>
          <p:cNvSpPr>
            <a:spLocks noGrp="1"/>
          </p:cNvSpPr>
          <p:nvPr>
            <p:ph type="body" sz="quarter" idx="10"/>
          </p:nvPr>
        </p:nvSpPr>
        <p:spPr>
          <a:xfrm>
            <a:off x="541338" y="1594139"/>
            <a:ext cx="7920000" cy="2899522"/>
          </a:xfrm>
        </p:spPr>
        <p:txBody>
          <a:bodyPr/>
          <a:lstStyle>
            <a:lvl4pPr marL="908550" indent="0">
              <a:buNone/>
              <a:defRPr/>
            </a:lvl4pPr>
          </a:lstStyle>
          <a:p>
            <a:pPr lvl="0"/>
            <a:r>
              <a:rPr lang="fi-FI" dirty="0"/>
              <a:t>Muokkaa tekstin perustyylejä napsauttamalla</a:t>
            </a:r>
          </a:p>
          <a:p>
            <a:pPr lvl="1"/>
            <a:r>
              <a:rPr lang="fi-FI" dirty="0"/>
              <a:t>toinen taso</a:t>
            </a:r>
          </a:p>
          <a:p>
            <a:pPr lvl="2"/>
            <a:r>
              <a:rPr lang="fi-FI" dirty="0"/>
              <a:t>kolmas taso</a:t>
            </a:r>
          </a:p>
        </p:txBody>
      </p:sp>
      <p:sp>
        <p:nvSpPr>
          <p:cNvPr id="3" name="Otsikko 2">
            <a:extLst>
              <a:ext uri="{FF2B5EF4-FFF2-40B4-BE49-F238E27FC236}">
                <a16:creationId xmlns:a16="http://schemas.microsoft.com/office/drawing/2014/main" id="{03EBF3BC-66CE-3062-2AF4-3B5C85DF6E92}"/>
              </a:ext>
            </a:extLst>
          </p:cNvPr>
          <p:cNvSpPr>
            <a:spLocks noGrp="1"/>
          </p:cNvSpPr>
          <p:nvPr>
            <p:ph type="title"/>
          </p:nvPr>
        </p:nvSpPr>
        <p:spPr>
          <a:xfrm>
            <a:off x="541338" y="274638"/>
            <a:ext cx="8147689" cy="740093"/>
          </a:xfrm>
        </p:spPr>
        <p:txBody>
          <a:bodyPr/>
          <a:lstStyle/>
          <a:p>
            <a:r>
              <a:rPr lang="fi-FI"/>
              <a:t>Muokkaa ots. perustyyl. napsautt.</a:t>
            </a:r>
          </a:p>
        </p:txBody>
      </p:sp>
      <p:sp>
        <p:nvSpPr>
          <p:cNvPr id="4" name="Päivämäärän paikkamerkki 3">
            <a:extLst>
              <a:ext uri="{FF2B5EF4-FFF2-40B4-BE49-F238E27FC236}">
                <a16:creationId xmlns:a16="http://schemas.microsoft.com/office/drawing/2014/main" id="{4709E34C-A5FC-6019-B40D-14E70E27FD23}"/>
              </a:ext>
            </a:extLst>
          </p:cNvPr>
          <p:cNvSpPr>
            <a:spLocks noGrp="1"/>
          </p:cNvSpPr>
          <p:nvPr>
            <p:ph type="dt" sz="half" idx="11"/>
          </p:nvPr>
        </p:nvSpPr>
        <p:spPr/>
        <p:txBody>
          <a:bodyPr/>
          <a:lstStyle/>
          <a:p>
            <a:fld id="{C4CE57DD-5DF1-49C2-AB76-BD0E23B8600E}" type="datetime1">
              <a:rPr lang="en-US" smtClean="0"/>
              <a:t>6/4/2026</a:t>
            </a:fld>
            <a:endParaRPr lang="fi-FI" dirty="0"/>
          </a:p>
        </p:txBody>
      </p:sp>
      <p:sp>
        <p:nvSpPr>
          <p:cNvPr id="6" name="Dian numeron paikkamerkki 5">
            <a:extLst>
              <a:ext uri="{FF2B5EF4-FFF2-40B4-BE49-F238E27FC236}">
                <a16:creationId xmlns:a16="http://schemas.microsoft.com/office/drawing/2014/main" id="{8BE42903-BE0C-0076-E8F9-DBF358C0B618}"/>
              </a:ext>
            </a:extLst>
          </p:cNvPr>
          <p:cNvSpPr>
            <a:spLocks noGrp="1"/>
          </p:cNvSpPr>
          <p:nvPr>
            <p:ph type="sldNum" sz="quarter" idx="12"/>
          </p:nvPr>
        </p:nvSpPr>
        <p:spPr/>
        <p:txBody>
          <a:bodyPr/>
          <a:lstStyle/>
          <a:p>
            <a:fld id="{646F55A5-9B79-904E-BB01-DD0A4397EDF5}" type="slidenum">
              <a:rPr lang="fi-FI" smtClean="0"/>
              <a:pPr/>
              <a:t>‹#›</a:t>
            </a:fld>
            <a:endParaRPr lang="fi-FI" dirty="0"/>
          </a:p>
        </p:txBody>
      </p:sp>
      <p:sp>
        <p:nvSpPr>
          <p:cNvPr id="7" name="Tekstin paikkamerkki 6">
            <a:extLst>
              <a:ext uri="{FF2B5EF4-FFF2-40B4-BE49-F238E27FC236}">
                <a16:creationId xmlns:a16="http://schemas.microsoft.com/office/drawing/2014/main" id="{C2CBBCB8-DAD2-5D92-D914-E858EDBD986D}"/>
              </a:ext>
            </a:extLst>
          </p:cNvPr>
          <p:cNvSpPr>
            <a:spLocks noGrp="1"/>
          </p:cNvSpPr>
          <p:nvPr>
            <p:ph type="body" sz="quarter" idx="13"/>
          </p:nvPr>
        </p:nvSpPr>
        <p:spPr>
          <a:xfrm>
            <a:off x="541338" y="1045235"/>
            <a:ext cx="8161337" cy="518400"/>
          </a:xfrm>
        </p:spPr>
        <p:txBody>
          <a:bodyPr anchor="ctr" anchorCtr="0">
            <a:noAutofit/>
          </a:bodyPr>
          <a:lstStyle>
            <a:lvl1pPr marL="0" indent="0">
              <a:lnSpc>
                <a:spcPts val="1720"/>
              </a:lnSpc>
              <a:buFontTx/>
              <a:buNone/>
              <a:defRPr sz="1600" baseline="0">
                <a:latin typeface="Raleway Bold" panose="020B0503030101060003" pitchFamily="34" charset="77"/>
              </a:defRPr>
            </a:lvl1pPr>
          </a:lstStyle>
          <a:p>
            <a:pPr lvl="0"/>
            <a:r>
              <a:rPr lang="fi-FI" dirty="0"/>
              <a:t>Muokkaa tekstin perustyylejä napsauttamalla</a:t>
            </a:r>
          </a:p>
        </p:txBody>
      </p:sp>
    </p:spTree>
    <p:extLst>
      <p:ext uri="{BB962C8B-B14F-4D97-AF65-F5344CB8AC3E}">
        <p14:creationId xmlns:p14="http://schemas.microsoft.com/office/powerpoint/2010/main" val="345970505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IIVATAUSTA Tekstisivu (kaksi palstaa)">
    <p:spTree>
      <p:nvGrpSpPr>
        <p:cNvPr id="1" name=""/>
        <p:cNvGrpSpPr/>
        <p:nvPr/>
      </p:nvGrpSpPr>
      <p:grpSpPr>
        <a:xfrm>
          <a:off x="0" y="0"/>
          <a:ext cx="0" cy="0"/>
          <a:chOff x="0" y="0"/>
          <a:chExt cx="0" cy="0"/>
        </a:xfrm>
      </p:grpSpPr>
      <p:sp>
        <p:nvSpPr>
          <p:cNvPr id="7" name="Sisällön paikkamerkki 6"/>
          <p:cNvSpPr>
            <a:spLocks noGrp="1"/>
          </p:cNvSpPr>
          <p:nvPr>
            <p:ph sz="quarter" idx="11"/>
          </p:nvPr>
        </p:nvSpPr>
        <p:spPr>
          <a:xfrm>
            <a:off x="540991" y="1043999"/>
            <a:ext cx="3779009" cy="344068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0" name="Sisällön paikkamerkki 9"/>
          <p:cNvSpPr>
            <a:spLocks noGrp="1"/>
          </p:cNvSpPr>
          <p:nvPr>
            <p:ph sz="quarter" idx="12"/>
          </p:nvPr>
        </p:nvSpPr>
        <p:spPr>
          <a:xfrm>
            <a:off x="4527646" y="1043999"/>
            <a:ext cx="3990342" cy="344068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 name="Otsikko 1">
            <a:extLst>
              <a:ext uri="{FF2B5EF4-FFF2-40B4-BE49-F238E27FC236}">
                <a16:creationId xmlns:a16="http://schemas.microsoft.com/office/drawing/2014/main" id="{2A65543E-5CF2-CA34-2DAA-17D55357D1D4}"/>
              </a:ext>
            </a:extLst>
          </p:cNvPr>
          <p:cNvSpPr>
            <a:spLocks noGrp="1"/>
          </p:cNvSpPr>
          <p:nvPr>
            <p:ph type="title"/>
          </p:nvPr>
        </p:nvSpPr>
        <p:spPr>
          <a:xfrm>
            <a:off x="540991" y="274638"/>
            <a:ext cx="8147689" cy="740093"/>
          </a:xfrm>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F958E4EC-FC59-50DE-3022-D302EF172DA8}"/>
              </a:ext>
            </a:extLst>
          </p:cNvPr>
          <p:cNvSpPr>
            <a:spLocks noGrp="1"/>
          </p:cNvSpPr>
          <p:nvPr>
            <p:ph type="dt" sz="half" idx="13"/>
          </p:nvPr>
        </p:nvSpPr>
        <p:spPr/>
        <p:txBody>
          <a:bodyPr/>
          <a:lstStyle/>
          <a:p>
            <a:fld id="{80422A58-BB67-4934-89ED-084EEBAA866C}" type="datetime1">
              <a:rPr lang="en-US" smtClean="0"/>
              <a:t>6/4/2026</a:t>
            </a:fld>
            <a:endParaRPr lang="fi-FI" dirty="0"/>
          </a:p>
        </p:txBody>
      </p:sp>
      <p:sp>
        <p:nvSpPr>
          <p:cNvPr id="4" name="Dian numeron paikkamerkki 3">
            <a:extLst>
              <a:ext uri="{FF2B5EF4-FFF2-40B4-BE49-F238E27FC236}">
                <a16:creationId xmlns:a16="http://schemas.microsoft.com/office/drawing/2014/main" id="{D0BF0F00-3F76-53FC-1C2B-3F409E4CE0BC}"/>
              </a:ext>
            </a:extLst>
          </p:cNvPr>
          <p:cNvSpPr>
            <a:spLocks noGrp="1"/>
          </p:cNvSpPr>
          <p:nvPr>
            <p:ph type="sldNum" sz="quarter" idx="14"/>
          </p:nvPr>
        </p:nvSpPr>
        <p:spPr/>
        <p:txBody>
          <a:bodyPr/>
          <a:lstStyle/>
          <a:p>
            <a:fld id="{646F55A5-9B79-904E-BB01-DD0A4397EDF5}" type="slidenum">
              <a:rPr lang="fi-FI" smtClean="0"/>
              <a:pPr/>
              <a:t>‹#›</a:t>
            </a:fld>
            <a:endParaRPr lang="fi-FI" dirty="0"/>
          </a:p>
        </p:txBody>
      </p:sp>
    </p:spTree>
    <p:extLst>
      <p:ext uri="{BB962C8B-B14F-4D97-AF65-F5344CB8AC3E}">
        <p14:creationId xmlns:p14="http://schemas.microsoft.com/office/powerpoint/2010/main" val="13860754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IIVATAUSTA Tekstisivu väliotsikolla (kaksi palstaa)">
    <p:spTree>
      <p:nvGrpSpPr>
        <p:cNvPr id="1" name=""/>
        <p:cNvGrpSpPr/>
        <p:nvPr/>
      </p:nvGrpSpPr>
      <p:grpSpPr>
        <a:xfrm>
          <a:off x="0" y="0"/>
          <a:ext cx="0" cy="0"/>
          <a:chOff x="0" y="0"/>
          <a:chExt cx="0" cy="0"/>
        </a:xfrm>
      </p:grpSpPr>
      <p:sp>
        <p:nvSpPr>
          <p:cNvPr id="3" name="Tekstin paikkamerkki 2"/>
          <p:cNvSpPr>
            <a:spLocks noGrp="1"/>
          </p:cNvSpPr>
          <p:nvPr>
            <p:ph type="body" idx="1"/>
          </p:nvPr>
        </p:nvSpPr>
        <p:spPr>
          <a:xfrm>
            <a:off x="554804" y="1055825"/>
            <a:ext cx="3765196" cy="518400"/>
          </a:xfrm>
          <a:prstGeom prst="rect">
            <a:avLst/>
          </a:prstGeom>
        </p:spPr>
        <p:txBody>
          <a:bodyPr anchor="ctr" anchorCtr="0">
            <a:noAutofit/>
          </a:bodyPr>
          <a:lstStyle>
            <a:lvl1pPr marL="0" indent="0">
              <a:lnSpc>
                <a:spcPts val="1720"/>
              </a:lnSpc>
              <a:buNone/>
              <a:defRPr sz="1600" b="0" i="0" baseline="0">
                <a:solidFill>
                  <a:schemeClr val="tx1"/>
                </a:solidFill>
                <a:latin typeface="Raleway Bold"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dirty="0"/>
              <a:t>Muokkaa tekstin perustyylejä napsauttamalla</a:t>
            </a:r>
          </a:p>
        </p:txBody>
      </p:sp>
      <p:sp>
        <p:nvSpPr>
          <p:cNvPr id="5" name="Tekstin paikkamerkki 4"/>
          <p:cNvSpPr>
            <a:spLocks noGrp="1"/>
          </p:cNvSpPr>
          <p:nvPr>
            <p:ph type="body" sz="quarter" idx="3"/>
          </p:nvPr>
        </p:nvSpPr>
        <p:spPr>
          <a:xfrm>
            <a:off x="4704029" y="1055825"/>
            <a:ext cx="3600000" cy="518400"/>
          </a:xfrm>
          <a:prstGeom prst="rect">
            <a:avLst/>
          </a:prstGeom>
        </p:spPr>
        <p:txBody>
          <a:bodyPr anchor="ctr" anchorCtr="0">
            <a:noAutofit/>
          </a:bodyPr>
          <a:lstStyle>
            <a:lvl1pPr marL="0" indent="0">
              <a:lnSpc>
                <a:spcPts val="1720"/>
              </a:lnSpc>
              <a:buNone/>
              <a:defRPr sz="1600" b="0" i="0" baseline="0">
                <a:solidFill>
                  <a:schemeClr val="tx1"/>
                </a:solidFill>
                <a:latin typeface="Raleway Bold"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dirty="0"/>
              <a:t>Muokkaa tekstin perustyylejä napsauttamalla</a:t>
            </a:r>
          </a:p>
        </p:txBody>
      </p:sp>
      <p:sp>
        <p:nvSpPr>
          <p:cNvPr id="7" name="Sisällön paikkamerkki 6"/>
          <p:cNvSpPr>
            <a:spLocks noGrp="1"/>
          </p:cNvSpPr>
          <p:nvPr>
            <p:ph sz="quarter" idx="10"/>
          </p:nvPr>
        </p:nvSpPr>
        <p:spPr>
          <a:xfrm>
            <a:off x="554804" y="1600200"/>
            <a:ext cx="3765196" cy="291782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0" name="Sisällön paikkamerkki 9"/>
          <p:cNvSpPr>
            <a:spLocks noGrp="1"/>
          </p:cNvSpPr>
          <p:nvPr>
            <p:ph sz="quarter" idx="11"/>
          </p:nvPr>
        </p:nvSpPr>
        <p:spPr>
          <a:xfrm>
            <a:off x="4704028" y="1600200"/>
            <a:ext cx="3600000" cy="291782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 name="Otsikko 1">
            <a:extLst>
              <a:ext uri="{FF2B5EF4-FFF2-40B4-BE49-F238E27FC236}">
                <a16:creationId xmlns:a16="http://schemas.microsoft.com/office/drawing/2014/main" id="{892D1832-377A-4612-6AEE-F1C507B3EC6F}"/>
              </a:ext>
            </a:extLst>
          </p:cNvPr>
          <p:cNvSpPr>
            <a:spLocks noGrp="1"/>
          </p:cNvSpPr>
          <p:nvPr>
            <p:ph type="title"/>
          </p:nvPr>
        </p:nvSpPr>
        <p:spPr/>
        <p:txBody>
          <a:bodyPr/>
          <a:lstStyle/>
          <a:p>
            <a:r>
              <a:rPr lang="fi-FI"/>
              <a:t>Muokkaa ots. perustyyl. napsautt.</a:t>
            </a:r>
          </a:p>
        </p:txBody>
      </p:sp>
      <p:sp>
        <p:nvSpPr>
          <p:cNvPr id="4" name="Päivämäärän paikkamerkki 3">
            <a:extLst>
              <a:ext uri="{FF2B5EF4-FFF2-40B4-BE49-F238E27FC236}">
                <a16:creationId xmlns:a16="http://schemas.microsoft.com/office/drawing/2014/main" id="{5A38E51B-7F62-2149-0E01-359268E4EF52}"/>
              </a:ext>
            </a:extLst>
          </p:cNvPr>
          <p:cNvSpPr>
            <a:spLocks noGrp="1"/>
          </p:cNvSpPr>
          <p:nvPr>
            <p:ph type="dt" sz="half" idx="12"/>
          </p:nvPr>
        </p:nvSpPr>
        <p:spPr/>
        <p:txBody>
          <a:bodyPr/>
          <a:lstStyle/>
          <a:p>
            <a:fld id="{51097FF7-12AB-41D9-9BB0-44F838D4819A}" type="datetime1">
              <a:rPr lang="en-US" smtClean="0"/>
              <a:t>6/4/2026</a:t>
            </a:fld>
            <a:endParaRPr lang="fi-FI" dirty="0"/>
          </a:p>
        </p:txBody>
      </p:sp>
      <p:sp>
        <p:nvSpPr>
          <p:cNvPr id="6" name="Dian numeron paikkamerkki 5">
            <a:extLst>
              <a:ext uri="{FF2B5EF4-FFF2-40B4-BE49-F238E27FC236}">
                <a16:creationId xmlns:a16="http://schemas.microsoft.com/office/drawing/2014/main" id="{C5B047F9-7279-58F9-9A67-22C48E1FF140}"/>
              </a:ext>
            </a:extLst>
          </p:cNvPr>
          <p:cNvSpPr>
            <a:spLocks noGrp="1"/>
          </p:cNvSpPr>
          <p:nvPr>
            <p:ph type="sldNum" sz="quarter" idx="13"/>
          </p:nvPr>
        </p:nvSpPr>
        <p:spPr/>
        <p:txBody>
          <a:bodyPr/>
          <a:lstStyle/>
          <a:p>
            <a:fld id="{646F55A5-9B79-904E-BB01-DD0A4397EDF5}" type="slidenum">
              <a:rPr lang="fi-FI" smtClean="0"/>
              <a:pPr/>
              <a:t>‹#›</a:t>
            </a:fld>
            <a:endParaRPr lang="fi-FI" dirty="0"/>
          </a:p>
        </p:txBody>
      </p:sp>
    </p:spTree>
    <p:extLst>
      <p:ext uri="{BB962C8B-B14F-4D97-AF65-F5344CB8AC3E}">
        <p14:creationId xmlns:p14="http://schemas.microsoft.com/office/powerpoint/2010/main" val="1878690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IIVATAUSTA Tekstisivu nostolla (ruskea)">
    <p:spTree>
      <p:nvGrpSpPr>
        <p:cNvPr id="1" name=""/>
        <p:cNvGrpSpPr/>
        <p:nvPr/>
      </p:nvGrpSpPr>
      <p:grpSpPr>
        <a:xfrm>
          <a:off x="0" y="0"/>
          <a:ext cx="0" cy="0"/>
          <a:chOff x="0" y="0"/>
          <a:chExt cx="0" cy="0"/>
        </a:xfrm>
      </p:grpSpPr>
      <p:sp>
        <p:nvSpPr>
          <p:cNvPr id="4" name="Tekstin paikkamerkki 3"/>
          <p:cNvSpPr>
            <a:spLocks noGrp="1"/>
          </p:cNvSpPr>
          <p:nvPr>
            <p:ph type="body" sz="half" idx="2" hasCustomPrompt="1"/>
          </p:nvPr>
        </p:nvSpPr>
        <p:spPr>
          <a:xfrm>
            <a:off x="791562" y="1612979"/>
            <a:ext cx="2354518" cy="818986"/>
          </a:xfrm>
          <a:prstGeom prst="rect">
            <a:avLst/>
          </a:prstGeom>
        </p:spPr>
        <p:txBody>
          <a:bodyPr>
            <a:noAutofit/>
          </a:bodyPr>
          <a:lstStyle>
            <a:lvl1pPr marL="0" indent="0">
              <a:buNone/>
              <a:defRPr sz="1800" cap="all" baseline="0">
                <a:latin typeface="Raleway Black"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Paikka </a:t>
            </a:r>
            <a:r>
              <a:rPr lang="fi-FI" err="1"/>
              <a:t>infograffa</a:t>
            </a:r>
            <a:r>
              <a:rPr lang="fi-FI"/>
              <a:t>-tekstille</a:t>
            </a:r>
          </a:p>
        </p:txBody>
      </p:sp>
      <p:cxnSp>
        <p:nvCxnSpPr>
          <p:cNvPr id="7" name="Suora yhdysviiva 6"/>
          <p:cNvCxnSpPr/>
          <p:nvPr/>
        </p:nvCxnSpPr>
        <p:spPr>
          <a:xfrm flipH="1">
            <a:off x="719999" y="1156057"/>
            <a:ext cx="3606" cy="1280162"/>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kstin paikkamerkki 3"/>
          <p:cNvSpPr>
            <a:spLocks noGrp="1"/>
          </p:cNvSpPr>
          <p:nvPr>
            <p:ph type="body" sz="half" idx="10" hasCustomPrompt="1"/>
          </p:nvPr>
        </p:nvSpPr>
        <p:spPr>
          <a:xfrm>
            <a:off x="791562" y="1096144"/>
            <a:ext cx="2354518" cy="516835"/>
          </a:xfrm>
          <a:prstGeom prst="rect">
            <a:avLst/>
          </a:prstGeom>
          <a:noFill/>
        </p:spPr>
        <p:txBody>
          <a:bodyPr>
            <a:noAutofit/>
          </a:bodyPr>
          <a:lstStyle>
            <a:lvl1pPr marL="0" indent="0">
              <a:buNone/>
              <a:defRPr sz="3400" cap="all" baseline="0">
                <a:solidFill>
                  <a:schemeClr val="accent1"/>
                </a:solidFill>
                <a:latin typeface="Raleway Black"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100 %</a:t>
            </a:r>
          </a:p>
        </p:txBody>
      </p:sp>
      <p:sp>
        <p:nvSpPr>
          <p:cNvPr id="5" name="Sisällön paikkamerkki 4"/>
          <p:cNvSpPr>
            <a:spLocks noGrp="1"/>
          </p:cNvSpPr>
          <p:nvPr>
            <p:ph sz="quarter" idx="11"/>
          </p:nvPr>
        </p:nvSpPr>
        <p:spPr>
          <a:xfrm>
            <a:off x="3316637" y="1095375"/>
            <a:ext cx="4995514" cy="34337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 name="Otsikko 1">
            <a:extLst>
              <a:ext uri="{FF2B5EF4-FFF2-40B4-BE49-F238E27FC236}">
                <a16:creationId xmlns:a16="http://schemas.microsoft.com/office/drawing/2014/main" id="{8C711896-C407-34D6-A803-99EC4E84B3BC}"/>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8499A03A-CFF3-6DE9-C188-C25A6BBBD9D9}"/>
              </a:ext>
            </a:extLst>
          </p:cNvPr>
          <p:cNvSpPr>
            <a:spLocks noGrp="1"/>
          </p:cNvSpPr>
          <p:nvPr>
            <p:ph type="dt" sz="half" idx="12"/>
          </p:nvPr>
        </p:nvSpPr>
        <p:spPr/>
        <p:txBody>
          <a:bodyPr/>
          <a:lstStyle/>
          <a:p>
            <a:fld id="{9CDBB098-B8FF-48D3-B60D-F75D167D2E05}" type="datetime1">
              <a:rPr lang="en-US" smtClean="0"/>
              <a:t>6/4/2026</a:t>
            </a:fld>
            <a:endParaRPr lang="fi-FI" dirty="0"/>
          </a:p>
        </p:txBody>
      </p:sp>
      <p:sp>
        <p:nvSpPr>
          <p:cNvPr id="6" name="Dian numeron paikkamerkki 5">
            <a:extLst>
              <a:ext uri="{FF2B5EF4-FFF2-40B4-BE49-F238E27FC236}">
                <a16:creationId xmlns:a16="http://schemas.microsoft.com/office/drawing/2014/main" id="{FDB52C2E-81E6-7DAD-5580-A96C22291756}"/>
              </a:ext>
            </a:extLst>
          </p:cNvPr>
          <p:cNvSpPr>
            <a:spLocks noGrp="1"/>
          </p:cNvSpPr>
          <p:nvPr>
            <p:ph type="sldNum" sz="quarter" idx="13"/>
          </p:nvPr>
        </p:nvSpPr>
        <p:spPr/>
        <p:txBody>
          <a:bodyPr/>
          <a:lstStyle/>
          <a:p>
            <a:fld id="{646F55A5-9B79-904E-BB01-DD0A4397EDF5}" type="slidenum">
              <a:rPr lang="fi-FI" smtClean="0"/>
              <a:pPr/>
              <a:t>‹#›</a:t>
            </a:fld>
            <a:endParaRPr lang="fi-FI" dirty="0"/>
          </a:p>
        </p:txBody>
      </p:sp>
    </p:spTree>
    <p:extLst>
      <p:ext uri="{BB962C8B-B14F-4D97-AF65-F5344CB8AC3E}">
        <p14:creationId xmlns:p14="http://schemas.microsoft.com/office/powerpoint/2010/main" val="27502114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IVATAUSTA Tekstisivu nostolla (turkoosi)">
    <p:spTree>
      <p:nvGrpSpPr>
        <p:cNvPr id="1" name=""/>
        <p:cNvGrpSpPr/>
        <p:nvPr/>
      </p:nvGrpSpPr>
      <p:grpSpPr>
        <a:xfrm>
          <a:off x="0" y="0"/>
          <a:ext cx="0" cy="0"/>
          <a:chOff x="0" y="0"/>
          <a:chExt cx="0" cy="0"/>
        </a:xfrm>
      </p:grpSpPr>
      <p:sp>
        <p:nvSpPr>
          <p:cNvPr id="4" name="Tekstin paikkamerkki 3"/>
          <p:cNvSpPr>
            <a:spLocks noGrp="1"/>
          </p:cNvSpPr>
          <p:nvPr>
            <p:ph type="body" sz="half" idx="2" hasCustomPrompt="1"/>
          </p:nvPr>
        </p:nvSpPr>
        <p:spPr>
          <a:xfrm>
            <a:off x="791562" y="1612979"/>
            <a:ext cx="2354518" cy="818986"/>
          </a:xfrm>
          <a:prstGeom prst="rect">
            <a:avLst/>
          </a:prstGeom>
        </p:spPr>
        <p:txBody>
          <a:bodyPr>
            <a:noAutofit/>
          </a:bodyPr>
          <a:lstStyle>
            <a:lvl1pPr marL="0" indent="0">
              <a:buNone/>
              <a:defRPr sz="1800" cap="all" baseline="0">
                <a:latin typeface="Raleway Black"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Paikka </a:t>
            </a:r>
            <a:r>
              <a:rPr lang="fi-FI" err="1"/>
              <a:t>infograffa</a:t>
            </a:r>
            <a:r>
              <a:rPr lang="fi-FI"/>
              <a:t>-tekstille</a:t>
            </a:r>
          </a:p>
        </p:txBody>
      </p:sp>
      <p:cxnSp>
        <p:nvCxnSpPr>
          <p:cNvPr id="7" name="Suora yhdysviiva 6"/>
          <p:cNvCxnSpPr/>
          <p:nvPr/>
        </p:nvCxnSpPr>
        <p:spPr>
          <a:xfrm flipH="1">
            <a:off x="719999" y="1156057"/>
            <a:ext cx="3606" cy="1280162"/>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kstin paikkamerkki 3"/>
          <p:cNvSpPr>
            <a:spLocks noGrp="1"/>
          </p:cNvSpPr>
          <p:nvPr>
            <p:ph type="body" sz="half" idx="10" hasCustomPrompt="1"/>
          </p:nvPr>
        </p:nvSpPr>
        <p:spPr>
          <a:xfrm>
            <a:off x="791562" y="1096144"/>
            <a:ext cx="2354518" cy="516835"/>
          </a:xfrm>
          <a:prstGeom prst="rect">
            <a:avLst/>
          </a:prstGeom>
          <a:noFill/>
        </p:spPr>
        <p:txBody>
          <a:bodyPr>
            <a:noAutofit/>
          </a:bodyPr>
          <a:lstStyle>
            <a:lvl1pPr marL="0" indent="0">
              <a:buNone/>
              <a:defRPr sz="3400" cap="all" baseline="0">
                <a:solidFill>
                  <a:schemeClr val="accent2"/>
                </a:solidFill>
                <a:latin typeface="Raleway Black"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dirty="0"/>
              <a:t>100 %</a:t>
            </a:r>
          </a:p>
        </p:txBody>
      </p:sp>
      <p:sp>
        <p:nvSpPr>
          <p:cNvPr id="5" name="Sisällön paikkamerkki 4"/>
          <p:cNvSpPr>
            <a:spLocks noGrp="1"/>
          </p:cNvSpPr>
          <p:nvPr>
            <p:ph sz="quarter" idx="11"/>
          </p:nvPr>
        </p:nvSpPr>
        <p:spPr>
          <a:xfrm>
            <a:off x="3316637" y="1095375"/>
            <a:ext cx="4995514" cy="34337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 name="Otsikko 1">
            <a:extLst>
              <a:ext uri="{FF2B5EF4-FFF2-40B4-BE49-F238E27FC236}">
                <a16:creationId xmlns:a16="http://schemas.microsoft.com/office/drawing/2014/main" id="{8C711896-C407-34D6-A803-99EC4E84B3BC}"/>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40875413-2B17-554D-AED0-33CC29547038}"/>
              </a:ext>
            </a:extLst>
          </p:cNvPr>
          <p:cNvSpPr>
            <a:spLocks noGrp="1"/>
          </p:cNvSpPr>
          <p:nvPr>
            <p:ph type="dt" sz="half" idx="12"/>
          </p:nvPr>
        </p:nvSpPr>
        <p:spPr/>
        <p:txBody>
          <a:bodyPr/>
          <a:lstStyle/>
          <a:p>
            <a:fld id="{45BF2BC0-9BD3-45E4-AE78-3EC381696A3F}" type="datetime1">
              <a:rPr lang="en-US" smtClean="0"/>
              <a:t>6/4/2026</a:t>
            </a:fld>
            <a:endParaRPr lang="fi-FI" dirty="0"/>
          </a:p>
        </p:txBody>
      </p:sp>
      <p:sp>
        <p:nvSpPr>
          <p:cNvPr id="6" name="Dian numeron paikkamerkki 5">
            <a:extLst>
              <a:ext uri="{FF2B5EF4-FFF2-40B4-BE49-F238E27FC236}">
                <a16:creationId xmlns:a16="http://schemas.microsoft.com/office/drawing/2014/main" id="{43159E1B-5D3B-8517-04B7-477B0E57874A}"/>
              </a:ext>
            </a:extLst>
          </p:cNvPr>
          <p:cNvSpPr>
            <a:spLocks noGrp="1"/>
          </p:cNvSpPr>
          <p:nvPr>
            <p:ph type="sldNum" sz="quarter" idx="13"/>
          </p:nvPr>
        </p:nvSpPr>
        <p:spPr/>
        <p:txBody>
          <a:bodyPr/>
          <a:lstStyle/>
          <a:p>
            <a:fld id="{646F55A5-9B79-904E-BB01-DD0A4397EDF5}" type="slidenum">
              <a:rPr lang="fi-FI" smtClean="0"/>
              <a:pPr/>
              <a:t>‹#›</a:t>
            </a:fld>
            <a:endParaRPr lang="fi-FI" dirty="0"/>
          </a:p>
        </p:txBody>
      </p:sp>
    </p:spTree>
    <p:extLst>
      <p:ext uri="{BB962C8B-B14F-4D97-AF65-F5344CB8AC3E}">
        <p14:creationId xmlns:p14="http://schemas.microsoft.com/office/powerpoint/2010/main" val="1585991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VIIVATAUSTA Tyhjä sivu">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128BF5A4-9FA7-7F9B-2C1E-71C384E14206}"/>
              </a:ext>
            </a:extLst>
          </p:cNvPr>
          <p:cNvSpPr>
            <a:spLocks noGrp="1"/>
          </p:cNvSpPr>
          <p:nvPr>
            <p:ph type="dt" sz="half" idx="10"/>
          </p:nvPr>
        </p:nvSpPr>
        <p:spPr/>
        <p:txBody>
          <a:bodyPr/>
          <a:lstStyle/>
          <a:p>
            <a:fld id="{AB4D350D-FC44-4E7A-B66C-699EB159004D}" type="datetime1">
              <a:rPr lang="en-US" smtClean="0"/>
              <a:t>6/4/2026</a:t>
            </a:fld>
            <a:endParaRPr lang="fi-FI" dirty="0"/>
          </a:p>
        </p:txBody>
      </p:sp>
      <p:sp>
        <p:nvSpPr>
          <p:cNvPr id="3" name="Dian numeron paikkamerkki 2">
            <a:extLst>
              <a:ext uri="{FF2B5EF4-FFF2-40B4-BE49-F238E27FC236}">
                <a16:creationId xmlns:a16="http://schemas.microsoft.com/office/drawing/2014/main" id="{A0FA5FF3-5DB3-62D4-2BE4-2BB11D64399B}"/>
              </a:ext>
            </a:extLst>
          </p:cNvPr>
          <p:cNvSpPr>
            <a:spLocks noGrp="1"/>
          </p:cNvSpPr>
          <p:nvPr>
            <p:ph type="sldNum" sz="quarter" idx="11"/>
          </p:nvPr>
        </p:nvSpPr>
        <p:spPr/>
        <p:txBody>
          <a:bodyPr/>
          <a:lstStyle/>
          <a:p>
            <a:fld id="{646F55A5-9B79-904E-BB01-DD0A4397EDF5}" type="slidenum">
              <a:rPr lang="fi-FI" smtClean="0"/>
              <a:pPr/>
              <a:t>‹#›</a:t>
            </a:fld>
            <a:endParaRPr lang="fi-FI" dirty="0"/>
          </a:p>
        </p:txBody>
      </p:sp>
    </p:spTree>
    <p:extLst>
      <p:ext uri="{BB962C8B-B14F-4D97-AF65-F5344CB8AC3E}">
        <p14:creationId xmlns:p14="http://schemas.microsoft.com/office/powerpoint/2010/main" val="19635893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tsikko ja teksti">
    <p:spTree>
      <p:nvGrpSpPr>
        <p:cNvPr id="1" name=""/>
        <p:cNvGrpSpPr/>
        <p:nvPr/>
      </p:nvGrpSpPr>
      <p:grpSpPr>
        <a:xfrm>
          <a:off x="0" y="0"/>
          <a:ext cx="0" cy="0"/>
          <a:chOff x="0" y="0"/>
          <a:chExt cx="0" cy="0"/>
        </a:xfrm>
      </p:grpSpPr>
      <p:sp>
        <p:nvSpPr>
          <p:cNvPr id="5" name="Tekstin paikkamerkki 4"/>
          <p:cNvSpPr>
            <a:spLocks noGrp="1"/>
          </p:cNvSpPr>
          <p:nvPr>
            <p:ph type="body" sz="quarter" idx="10"/>
          </p:nvPr>
        </p:nvSpPr>
        <p:spPr>
          <a:xfrm>
            <a:off x="554400" y="1109662"/>
            <a:ext cx="7920000" cy="3384000"/>
          </a:xfrm>
        </p:spPr>
        <p:txBody>
          <a:bodyPr/>
          <a:lstStyle>
            <a:lvl4pPr marL="908550" indent="0">
              <a:buNone/>
              <a:defRPr/>
            </a:lvl4pPr>
          </a:lstStyle>
          <a:p>
            <a:pPr lvl="0"/>
            <a:r>
              <a:rPr lang="fi-FI" dirty="0"/>
              <a:t>Muokkaa tekstin perustyylejä napsauttamalla</a:t>
            </a:r>
          </a:p>
          <a:p>
            <a:pPr lvl="1"/>
            <a:r>
              <a:rPr lang="fi-FI" dirty="0"/>
              <a:t>toinen taso</a:t>
            </a:r>
          </a:p>
          <a:p>
            <a:pPr lvl="2"/>
            <a:r>
              <a:rPr lang="fi-FI" dirty="0"/>
              <a:t>kolmas taso</a:t>
            </a:r>
          </a:p>
        </p:txBody>
      </p:sp>
      <p:sp>
        <p:nvSpPr>
          <p:cNvPr id="3" name="Otsikko 2">
            <a:extLst>
              <a:ext uri="{FF2B5EF4-FFF2-40B4-BE49-F238E27FC236}">
                <a16:creationId xmlns:a16="http://schemas.microsoft.com/office/drawing/2014/main" id="{03EBF3BC-66CE-3062-2AF4-3B5C85DF6E92}"/>
              </a:ext>
            </a:extLst>
          </p:cNvPr>
          <p:cNvSpPr>
            <a:spLocks noGrp="1"/>
          </p:cNvSpPr>
          <p:nvPr>
            <p:ph type="title"/>
          </p:nvPr>
        </p:nvSpPr>
        <p:spPr/>
        <p:txBody>
          <a:bodyPr/>
          <a:lstStyle/>
          <a:p>
            <a:r>
              <a:rPr lang="fi-FI"/>
              <a:t>Muokkaa ots. perustyyl. napsautt.</a:t>
            </a:r>
          </a:p>
        </p:txBody>
      </p:sp>
      <p:sp>
        <p:nvSpPr>
          <p:cNvPr id="4" name="Päivämäärän paikkamerkki 3">
            <a:extLst>
              <a:ext uri="{FF2B5EF4-FFF2-40B4-BE49-F238E27FC236}">
                <a16:creationId xmlns:a16="http://schemas.microsoft.com/office/drawing/2014/main" id="{4709E34C-A5FC-6019-B40D-14E70E27FD23}"/>
              </a:ext>
            </a:extLst>
          </p:cNvPr>
          <p:cNvSpPr>
            <a:spLocks noGrp="1"/>
          </p:cNvSpPr>
          <p:nvPr>
            <p:ph type="dt" sz="half" idx="11"/>
          </p:nvPr>
        </p:nvSpPr>
        <p:spPr/>
        <p:txBody>
          <a:bodyPr/>
          <a:lstStyle/>
          <a:p>
            <a:fld id="{D83167F5-EAA0-4802-AD2C-8AA9745815D8}" type="datetime1">
              <a:rPr lang="en-US" smtClean="0"/>
              <a:t>6/4/2026</a:t>
            </a:fld>
            <a:endParaRPr lang="fi-FI" dirty="0"/>
          </a:p>
        </p:txBody>
      </p:sp>
      <p:sp>
        <p:nvSpPr>
          <p:cNvPr id="6" name="Dian numeron paikkamerkki 5">
            <a:extLst>
              <a:ext uri="{FF2B5EF4-FFF2-40B4-BE49-F238E27FC236}">
                <a16:creationId xmlns:a16="http://schemas.microsoft.com/office/drawing/2014/main" id="{8BE42903-BE0C-0076-E8F9-DBF358C0B618}"/>
              </a:ext>
            </a:extLst>
          </p:cNvPr>
          <p:cNvSpPr>
            <a:spLocks noGrp="1"/>
          </p:cNvSpPr>
          <p:nvPr>
            <p:ph type="sldNum" sz="quarter" idx="12"/>
          </p:nvPr>
        </p:nvSpPr>
        <p:spPr/>
        <p:txBody>
          <a:bodyPr/>
          <a:lstStyle/>
          <a:p>
            <a:fld id="{646F55A5-9B79-904E-BB01-DD0A4397EDF5}" type="slidenum">
              <a:rPr lang="fi-FI" smtClean="0"/>
              <a:pPr/>
              <a:t>‹#›</a:t>
            </a:fld>
            <a:endParaRPr lang="fi-FI" dirty="0"/>
          </a:p>
        </p:txBody>
      </p:sp>
    </p:spTree>
    <p:extLst>
      <p:ext uri="{BB962C8B-B14F-4D97-AF65-F5344CB8AC3E}">
        <p14:creationId xmlns:p14="http://schemas.microsoft.com/office/powerpoint/2010/main" val="209809641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tsikko, väliots ja teksti">
    <p:spTree>
      <p:nvGrpSpPr>
        <p:cNvPr id="1" name=""/>
        <p:cNvGrpSpPr/>
        <p:nvPr/>
      </p:nvGrpSpPr>
      <p:grpSpPr>
        <a:xfrm>
          <a:off x="0" y="0"/>
          <a:ext cx="0" cy="0"/>
          <a:chOff x="0" y="0"/>
          <a:chExt cx="0" cy="0"/>
        </a:xfrm>
      </p:grpSpPr>
      <p:sp>
        <p:nvSpPr>
          <p:cNvPr id="5" name="Tekstin paikkamerkki 4"/>
          <p:cNvSpPr>
            <a:spLocks noGrp="1"/>
          </p:cNvSpPr>
          <p:nvPr>
            <p:ph type="body" sz="quarter" idx="10"/>
          </p:nvPr>
        </p:nvSpPr>
        <p:spPr>
          <a:xfrm>
            <a:off x="541338" y="1594139"/>
            <a:ext cx="7920000" cy="2899522"/>
          </a:xfrm>
        </p:spPr>
        <p:txBody>
          <a:bodyPr/>
          <a:lstStyle>
            <a:lvl4pPr marL="908550" indent="0">
              <a:buNone/>
              <a:defRPr/>
            </a:lvl4pPr>
          </a:lstStyle>
          <a:p>
            <a:pPr lvl="0"/>
            <a:r>
              <a:rPr lang="fi-FI" dirty="0"/>
              <a:t>Muokkaa tekstin perustyylejä napsauttamalla</a:t>
            </a:r>
          </a:p>
          <a:p>
            <a:pPr lvl="1"/>
            <a:r>
              <a:rPr lang="fi-FI" dirty="0"/>
              <a:t>toinen taso</a:t>
            </a:r>
          </a:p>
          <a:p>
            <a:pPr lvl="2"/>
            <a:r>
              <a:rPr lang="fi-FI" dirty="0"/>
              <a:t>kolmas taso</a:t>
            </a:r>
          </a:p>
        </p:txBody>
      </p:sp>
      <p:sp>
        <p:nvSpPr>
          <p:cNvPr id="3" name="Otsikko 2">
            <a:extLst>
              <a:ext uri="{FF2B5EF4-FFF2-40B4-BE49-F238E27FC236}">
                <a16:creationId xmlns:a16="http://schemas.microsoft.com/office/drawing/2014/main" id="{03EBF3BC-66CE-3062-2AF4-3B5C85DF6E92}"/>
              </a:ext>
            </a:extLst>
          </p:cNvPr>
          <p:cNvSpPr>
            <a:spLocks noGrp="1"/>
          </p:cNvSpPr>
          <p:nvPr>
            <p:ph type="title"/>
          </p:nvPr>
        </p:nvSpPr>
        <p:spPr>
          <a:xfrm>
            <a:off x="541338" y="274638"/>
            <a:ext cx="8147689" cy="740093"/>
          </a:xfrm>
        </p:spPr>
        <p:txBody>
          <a:bodyPr/>
          <a:lstStyle/>
          <a:p>
            <a:r>
              <a:rPr lang="fi-FI"/>
              <a:t>Muokkaa ots. perustyyl. napsautt.</a:t>
            </a:r>
          </a:p>
        </p:txBody>
      </p:sp>
      <p:sp>
        <p:nvSpPr>
          <p:cNvPr id="4" name="Päivämäärän paikkamerkki 3">
            <a:extLst>
              <a:ext uri="{FF2B5EF4-FFF2-40B4-BE49-F238E27FC236}">
                <a16:creationId xmlns:a16="http://schemas.microsoft.com/office/drawing/2014/main" id="{4709E34C-A5FC-6019-B40D-14E70E27FD23}"/>
              </a:ext>
            </a:extLst>
          </p:cNvPr>
          <p:cNvSpPr>
            <a:spLocks noGrp="1"/>
          </p:cNvSpPr>
          <p:nvPr>
            <p:ph type="dt" sz="half" idx="11"/>
          </p:nvPr>
        </p:nvSpPr>
        <p:spPr/>
        <p:txBody>
          <a:bodyPr/>
          <a:lstStyle/>
          <a:p>
            <a:fld id="{B6638C74-7886-41DA-9C2D-985A054D2521}" type="datetime1">
              <a:rPr lang="en-US" smtClean="0"/>
              <a:t>6/4/2026</a:t>
            </a:fld>
            <a:endParaRPr lang="fi-FI" dirty="0"/>
          </a:p>
        </p:txBody>
      </p:sp>
      <p:sp>
        <p:nvSpPr>
          <p:cNvPr id="6" name="Dian numeron paikkamerkki 5">
            <a:extLst>
              <a:ext uri="{FF2B5EF4-FFF2-40B4-BE49-F238E27FC236}">
                <a16:creationId xmlns:a16="http://schemas.microsoft.com/office/drawing/2014/main" id="{8BE42903-BE0C-0076-E8F9-DBF358C0B618}"/>
              </a:ext>
            </a:extLst>
          </p:cNvPr>
          <p:cNvSpPr>
            <a:spLocks noGrp="1"/>
          </p:cNvSpPr>
          <p:nvPr>
            <p:ph type="sldNum" sz="quarter" idx="12"/>
          </p:nvPr>
        </p:nvSpPr>
        <p:spPr/>
        <p:txBody>
          <a:bodyPr/>
          <a:lstStyle/>
          <a:p>
            <a:fld id="{646F55A5-9B79-904E-BB01-DD0A4397EDF5}" type="slidenum">
              <a:rPr lang="fi-FI" smtClean="0"/>
              <a:pPr/>
              <a:t>‹#›</a:t>
            </a:fld>
            <a:endParaRPr lang="fi-FI" dirty="0"/>
          </a:p>
        </p:txBody>
      </p:sp>
      <p:sp>
        <p:nvSpPr>
          <p:cNvPr id="7" name="Tekstin paikkamerkki 6">
            <a:extLst>
              <a:ext uri="{FF2B5EF4-FFF2-40B4-BE49-F238E27FC236}">
                <a16:creationId xmlns:a16="http://schemas.microsoft.com/office/drawing/2014/main" id="{C2CBBCB8-DAD2-5D92-D914-E858EDBD986D}"/>
              </a:ext>
            </a:extLst>
          </p:cNvPr>
          <p:cNvSpPr>
            <a:spLocks noGrp="1"/>
          </p:cNvSpPr>
          <p:nvPr>
            <p:ph type="body" sz="quarter" idx="13"/>
          </p:nvPr>
        </p:nvSpPr>
        <p:spPr>
          <a:xfrm>
            <a:off x="541338" y="1045235"/>
            <a:ext cx="8161337" cy="518400"/>
          </a:xfrm>
        </p:spPr>
        <p:txBody>
          <a:bodyPr anchor="ctr" anchorCtr="0">
            <a:noAutofit/>
          </a:bodyPr>
          <a:lstStyle>
            <a:lvl1pPr marL="0" indent="0">
              <a:lnSpc>
                <a:spcPts val="1720"/>
              </a:lnSpc>
              <a:buFontTx/>
              <a:buNone/>
              <a:defRPr sz="1600" baseline="0">
                <a:latin typeface="Raleway Bold" panose="020B0503030101060003" pitchFamily="34" charset="77"/>
              </a:defRPr>
            </a:lvl1pPr>
          </a:lstStyle>
          <a:p>
            <a:pPr lvl="0"/>
            <a:r>
              <a:rPr lang="fi-FI" dirty="0"/>
              <a:t>Muokkaa tekstin perustyylejä napsauttamalla</a:t>
            </a:r>
          </a:p>
        </p:txBody>
      </p:sp>
    </p:spTree>
    <p:extLst>
      <p:ext uri="{BB962C8B-B14F-4D97-AF65-F5344CB8AC3E}">
        <p14:creationId xmlns:p14="http://schemas.microsoft.com/office/powerpoint/2010/main" val="320466053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ANKESIVU">
    <p:spTree>
      <p:nvGrpSpPr>
        <p:cNvPr id="1" name=""/>
        <p:cNvGrpSpPr/>
        <p:nvPr/>
      </p:nvGrpSpPr>
      <p:grpSpPr>
        <a:xfrm>
          <a:off x="0" y="0"/>
          <a:ext cx="0" cy="0"/>
          <a:chOff x="0" y="0"/>
          <a:chExt cx="0" cy="0"/>
        </a:xfrm>
      </p:grpSpPr>
      <p:sp>
        <p:nvSpPr>
          <p:cNvPr id="7" name="Sisällön paikkamerkki 6"/>
          <p:cNvSpPr>
            <a:spLocks noGrp="1"/>
          </p:cNvSpPr>
          <p:nvPr>
            <p:ph sz="quarter" idx="11"/>
          </p:nvPr>
        </p:nvSpPr>
        <p:spPr>
          <a:xfrm>
            <a:off x="540991" y="1043999"/>
            <a:ext cx="3779009" cy="316840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0" name="Sisällön paikkamerkki 9"/>
          <p:cNvSpPr>
            <a:spLocks noGrp="1"/>
          </p:cNvSpPr>
          <p:nvPr>
            <p:ph sz="quarter" idx="12"/>
          </p:nvPr>
        </p:nvSpPr>
        <p:spPr>
          <a:xfrm>
            <a:off x="4527646" y="1043999"/>
            <a:ext cx="3990342" cy="316840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 name="Otsikko 1">
            <a:extLst>
              <a:ext uri="{FF2B5EF4-FFF2-40B4-BE49-F238E27FC236}">
                <a16:creationId xmlns:a16="http://schemas.microsoft.com/office/drawing/2014/main" id="{2A65543E-5CF2-CA34-2DAA-17D55357D1D4}"/>
              </a:ext>
            </a:extLst>
          </p:cNvPr>
          <p:cNvSpPr>
            <a:spLocks noGrp="1"/>
          </p:cNvSpPr>
          <p:nvPr>
            <p:ph type="title"/>
          </p:nvPr>
        </p:nvSpPr>
        <p:spPr>
          <a:xfrm>
            <a:off x="540991" y="274638"/>
            <a:ext cx="8147689" cy="740093"/>
          </a:xfrm>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F958E4EC-FC59-50DE-3022-D302EF172DA8}"/>
              </a:ext>
            </a:extLst>
          </p:cNvPr>
          <p:cNvSpPr>
            <a:spLocks noGrp="1"/>
          </p:cNvSpPr>
          <p:nvPr>
            <p:ph type="dt" sz="half" idx="13"/>
          </p:nvPr>
        </p:nvSpPr>
        <p:spPr/>
        <p:txBody>
          <a:bodyPr/>
          <a:lstStyle/>
          <a:p>
            <a:fld id="{84F70157-57E2-4612-B095-CE931BAA08C1}" type="datetime1">
              <a:rPr lang="en-US" smtClean="0"/>
              <a:t>6/4/2026</a:t>
            </a:fld>
            <a:endParaRPr lang="fi-FI" dirty="0"/>
          </a:p>
        </p:txBody>
      </p:sp>
      <p:sp>
        <p:nvSpPr>
          <p:cNvPr id="4" name="Dian numeron paikkamerkki 3">
            <a:extLst>
              <a:ext uri="{FF2B5EF4-FFF2-40B4-BE49-F238E27FC236}">
                <a16:creationId xmlns:a16="http://schemas.microsoft.com/office/drawing/2014/main" id="{D0BF0F00-3F76-53FC-1C2B-3F409E4CE0BC}"/>
              </a:ext>
            </a:extLst>
          </p:cNvPr>
          <p:cNvSpPr>
            <a:spLocks noGrp="1"/>
          </p:cNvSpPr>
          <p:nvPr>
            <p:ph type="sldNum" sz="quarter" idx="14"/>
          </p:nvPr>
        </p:nvSpPr>
        <p:spPr/>
        <p:txBody>
          <a:bodyPr/>
          <a:lstStyle/>
          <a:p>
            <a:fld id="{646F55A5-9B79-904E-BB01-DD0A4397EDF5}" type="slidenum">
              <a:rPr lang="fi-FI" smtClean="0"/>
              <a:pPr/>
              <a:t>‹#›</a:t>
            </a:fld>
            <a:endParaRPr lang="fi-FI" dirty="0"/>
          </a:p>
        </p:txBody>
      </p:sp>
      <p:sp>
        <p:nvSpPr>
          <p:cNvPr id="5" name="Content Placeholder 2">
            <a:extLst>
              <a:ext uri="{FF2B5EF4-FFF2-40B4-BE49-F238E27FC236}">
                <a16:creationId xmlns:a16="http://schemas.microsoft.com/office/drawing/2014/main" id="{DDB40A69-0ED7-0F53-426F-E86FD466C8B5}"/>
              </a:ext>
            </a:extLst>
          </p:cNvPr>
          <p:cNvSpPr txBox="1">
            <a:spLocks/>
          </p:cNvSpPr>
          <p:nvPr userDrawn="1"/>
        </p:nvSpPr>
        <p:spPr bwMode="auto">
          <a:xfrm>
            <a:off x="485656" y="4303068"/>
            <a:ext cx="8210612" cy="176936"/>
          </a:xfrm>
          <a:prstGeom prst="rect">
            <a:avLst/>
          </a:prstGeom>
          <a:gradFill flip="none" rotWithShape="1">
            <a:gsLst>
              <a:gs pos="0">
                <a:schemeClr val="bg1">
                  <a:alpha val="50000"/>
                </a:schemeClr>
              </a:gs>
              <a:gs pos="17000">
                <a:schemeClr val="accent6">
                  <a:lumMod val="4535"/>
                  <a:lumOff val="95465"/>
                  <a:alpha val="50000"/>
                </a:schemeClr>
              </a:gs>
              <a:gs pos="66000">
                <a:schemeClr val="tx2">
                  <a:lumMod val="40000"/>
                  <a:lumOff val="60000"/>
                </a:schemeClr>
              </a:gs>
              <a:gs pos="100000">
                <a:schemeClr val="bg1">
                  <a:alpha val="0"/>
                </a:schemeClr>
              </a:gs>
            </a:gsLst>
            <a:lin ang="0" scaled="0"/>
            <a:tileRect/>
          </a:gradFill>
          <a:ln w="12700">
            <a:noFill/>
            <a:extLst>
              <a:ext uri="{C807C97D-BFC1-408E-A445-0C87EB9F89A2}">
                <ask:lineSketchStyleProps xmlns:ask="http://schemas.microsoft.com/office/drawing/2018/sketchyshapes" sd="1219033472">
                  <a:custGeom>
                    <a:avLst/>
                    <a:gdLst>
                      <a:gd name="connsiteX0" fmla="*/ 0 w 1216459"/>
                      <a:gd name="connsiteY0" fmla="*/ 0 h 3177553"/>
                      <a:gd name="connsiteX1" fmla="*/ 596065 w 1216459"/>
                      <a:gd name="connsiteY1" fmla="*/ 0 h 3177553"/>
                      <a:gd name="connsiteX2" fmla="*/ 1216459 w 1216459"/>
                      <a:gd name="connsiteY2" fmla="*/ 0 h 3177553"/>
                      <a:gd name="connsiteX3" fmla="*/ 1216459 w 1216459"/>
                      <a:gd name="connsiteY3" fmla="*/ 699062 h 3177553"/>
                      <a:gd name="connsiteX4" fmla="*/ 1216459 w 1216459"/>
                      <a:gd name="connsiteY4" fmla="*/ 1334572 h 3177553"/>
                      <a:gd name="connsiteX5" fmla="*/ 1216459 w 1216459"/>
                      <a:gd name="connsiteY5" fmla="*/ 1906532 h 3177553"/>
                      <a:gd name="connsiteX6" fmla="*/ 1216459 w 1216459"/>
                      <a:gd name="connsiteY6" fmla="*/ 2478491 h 3177553"/>
                      <a:gd name="connsiteX7" fmla="*/ 1216459 w 1216459"/>
                      <a:gd name="connsiteY7" fmla="*/ 3177553 h 3177553"/>
                      <a:gd name="connsiteX8" fmla="*/ 608230 w 1216459"/>
                      <a:gd name="connsiteY8" fmla="*/ 3177553 h 3177553"/>
                      <a:gd name="connsiteX9" fmla="*/ 0 w 1216459"/>
                      <a:gd name="connsiteY9" fmla="*/ 3177553 h 3177553"/>
                      <a:gd name="connsiteX10" fmla="*/ 0 w 1216459"/>
                      <a:gd name="connsiteY10" fmla="*/ 2542042 h 3177553"/>
                      <a:gd name="connsiteX11" fmla="*/ 0 w 1216459"/>
                      <a:gd name="connsiteY11" fmla="*/ 1938307 h 3177553"/>
                      <a:gd name="connsiteX12" fmla="*/ 0 w 1216459"/>
                      <a:gd name="connsiteY12" fmla="*/ 1271021 h 3177553"/>
                      <a:gd name="connsiteX13" fmla="*/ 0 w 1216459"/>
                      <a:gd name="connsiteY13" fmla="*/ 667286 h 3177553"/>
                      <a:gd name="connsiteX14" fmla="*/ 0 w 1216459"/>
                      <a:gd name="connsiteY14" fmla="*/ 0 h 317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6459" h="3177553" extrusionOk="0">
                        <a:moveTo>
                          <a:pt x="0" y="0"/>
                        </a:moveTo>
                        <a:cubicBezTo>
                          <a:pt x="237230" y="2119"/>
                          <a:pt x="318520" y="-10713"/>
                          <a:pt x="596065" y="0"/>
                        </a:cubicBezTo>
                        <a:cubicBezTo>
                          <a:pt x="873611" y="10713"/>
                          <a:pt x="1077923" y="-15546"/>
                          <a:pt x="1216459" y="0"/>
                        </a:cubicBezTo>
                        <a:cubicBezTo>
                          <a:pt x="1215688" y="321572"/>
                          <a:pt x="1232040" y="511617"/>
                          <a:pt x="1216459" y="699062"/>
                        </a:cubicBezTo>
                        <a:cubicBezTo>
                          <a:pt x="1200878" y="886507"/>
                          <a:pt x="1198836" y="1045245"/>
                          <a:pt x="1216459" y="1334572"/>
                        </a:cubicBezTo>
                        <a:cubicBezTo>
                          <a:pt x="1234083" y="1623899"/>
                          <a:pt x="1195429" y="1787309"/>
                          <a:pt x="1216459" y="1906532"/>
                        </a:cubicBezTo>
                        <a:cubicBezTo>
                          <a:pt x="1237489" y="2025755"/>
                          <a:pt x="1190777" y="2272248"/>
                          <a:pt x="1216459" y="2478491"/>
                        </a:cubicBezTo>
                        <a:cubicBezTo>
                          <a:pt x="1242141" y="2684734"/>
                          <a:pt x="1222722" y="2959855"/>
                          <a:pt x="1216459" y="3177553"/>
                        </a:cubicBezTo>
                        <a:cubicBezTo>
                          <a:pt x="1092865" y="3200924"/>
                          <a:pt x="897418" y="3200661"/>
                          <a:pt x="608230" y="3177553"/>
                        </a:cubicBezTo>
                        <a:cubicBezTo>
                          <a:pt x="319042" y="3154445"/>
                          <a:pt x="257474" y="3186301"/>
                          <a:pt x="0" y="3177553"/>
                        </a:cubicBezTo>
                        <a:cubicBezTo>
                          <a:pt x="19744" y="2929427"/>
                          <a:pt x="14473" y="2682518"/>
                          <a:pt x="0" y="2542042"/>
                        </a:cubicBezTo>
                        <a:cubicBezTo>
                          <a:pt x="-14473" y="2401566"/>
                          <a:pt x="18727" y="2210983"/>
                          <a:pt x="0" y="1938307"/>
                        </a:cubicBezTo>
                        <a:cubicBezTo>
                          <a:pt x="-18727" y="1665632"/>
                          <a:pt x="-6266" y="1469367"/>
                          <a:pt x="0" y="1271021"/>
                        </a:cubicBezTo>
                        <a:cubicBezTo>
                          <a:pt x="6266" y="1072675"/>
                          <a:pt x="-24764" y="941115"/>
                          <a:pt x="0" y="667286"/>
                        </a:cubicBezTo>
                        <a:cubicBezTo>
                          <a:pt x="24764" y="393457"/>
                          <a:pt x="-16257" y="211064"/>
                          <a:pt x="0" y="0"/>
                        </a:cubicBezTo>
                        <a:close/>
                      </a:path>
                    </a:pathLst>
                  </a:custGeom>
                  <ask:type>
                    <ask:lineSketchNone/>
                  </ask:type>
                </ask:lineSketchStyleProps>
              </a:ext>
            </a:extLst>
          </a:ln>
          <a:effectLst>
            <a:softEdge rad="0"/>
          </a:effectLst>
        </p:spPr>
        <p:txBody>
          <a:bodyPr vert="horz" wrap="square" lIns="0" tIns="72000" rIns="0" bIns="34290" numCol="1" anchor="t" anchorCtr="0" compatLnSpc="1">
            <a:prstTxWarp prst="textNoShape">
              <a:avLst/>
            </a:prstTxWarp>
          </a:bodyPr>
          <a:lstStyle>
            <a:lvl1pPr marL="285750" indent="-285750" algn="l" defTabSz="342900" rtl="0" eaLnBrk="1" fontAlgn="base" hangingPunct="1">
              <a:spcBef>
                <a:spcPct val="20000"/>
              </a:spcBef>
              <a:spcAft>
                <a:spcPct val="0"/>
              </a:spcAft>
              <a:buClr>
                <a:schemeClr val="accent2"/>
              </a:buClr>
              <a:buFont typeface="Arial" panose="020B0604020202020204" pitchFamily="34" charset="0"/>
              <a:buChar char="•"/>
              <a:defRPr sz="2000" kern="1200">
                <a:solidFill>
                  <a:schemeClr val="tx1"/>
                </a:solidFill>
                <a:latin typeface="+mn-lt"/>
                <a:ea typeface="MS PGothic" pitchFamily="34" charset="-128"/>
                <a:cs typeface="ＭＳ Ｐゴシック" charset="0"/>
              </a:defRPr>
            </a:lvl1pPr>
            <a:lvl2pPr marL="557213" indent="-214313" algn="l" defTabSz="342900" rtl="0" eaLnBrk="1" fontAlgn="base" hangingPunct="1">
              <a:spcBef>
                <a:spcPct val="20000"/>
              </a:spcBef>
              <a:spcAft>
                <a:spcPct val="0"/>
              </a:spcAft>
              <a:buClr>
                <a:schemeClr val="accent2"/>
              </a:buClr>
              <a:buFont typeface="Arial" pitchFamily="34" charset="0"/>
              <a:buChar char="•"/>
              <a:defRPr sz="1800" kern="1200">
                <a:solidFill>
                  <a:schemeClr val="tx1"/>
                </a:solidFill>
                <a:latin typeface="+mn-lt"/>
                <a:ea typeface="MS PGothic" pitchFamily="34" charset="-128"/>
                <a:cs typeface="+mn-cs"/>
              </a:defRPr>
            </a:lvl2pPr>
            <a:lvl3pPr marL="857250" indent="-171450" algn="l" defTabSz="342900" rtl="0" eaLnBrk="1" fontAlgn="base" hangingPunct="1">
              <a:spcBef>
                <a:spcPct val="20000"/>
              </a:spcBef>
              <a:spcAft>
                <a:spcPct val="0"/>
              </a:spcAft>
              <a:buClr>
                <a:schemeClr val="accent2"/>
              </a:buClr>
              <a:buFont typeface="Arial" pitchFamily="34" charset="0"/>
              <a:buChar char="•"/>
              <a:defRPr sz="1800" kern="1200">
                <a:solidFill>
                  <a:schemeClr val="tx1"/>
                </a:solidFill>
                <a:latin typeface="+mn-lt"/>
                <a:ea typeface="MS PGothic" pitchFamily="34" charset="-128"/>
                <a:cs typeface="+mn-cs"/>
              </a:defRPr>
            </a:lvl3pPr>
            <a:lvl4pPr marL="1200150" indent="-171450" algn="l" defTabSz="342900" rtl="0" eaLnBrk="1" fontAlgn="base" hangingPunct="1">
              <a:spcBef>
                <a:spcPct val="20000"/>
              </a:spcBef>
              <a:spcAft>
                <a:spcPct val="0"/>
              </a:spcAft>
              <a:buClr>
                <a:schemeClr val="accent2"/>
              </a:buClr>
              <a:buFont typeface="Arial" pitchFamily="34" charset="0"/>
              <a:buChar char="•"/>
              <a:defRPr sz="1800" kern="1200">
                <a:solidFill>
                  <a:schemeClr val="tx1"/>
                </a:solidFill>
                <a:latin typeface="+mn-lt"/>
                <a:ea typeface="MS PGothic" pitchFamily="34" charset="-128"/>
                <a:cs typeface="+mn-cs"/>
              </a:defRPr>
            </a:lvl4pPr>
            <a:lvl5pPr marL="1543050" indent="-171450" algn="l" defTabSz="342900" rtl="0" eaLnBrk="1" fontAlgn="base" hangingPunct="1">
              <a:spcBef>
                <a:spcPct val="20000"/>
              </a:spcBef>
              <a:spcAft>
                <a:spcPct val="0"/>
              </a:spcAft>
              <a:buClr>
                <a:schemeClr val="accent2"/>
              </a:buClr>
              <a:buFont typeface="Arial" pitchFamily="34" charset="0"/>
              <a:buChar char="•"/>
              <a:defRPr sz="1800" kern="1200">
                <a:solidFill>
                  <a:schemeClr val="tx1"/>
                </a:solidFill>
                <a:latin typeface="+mn-lt"/>
                <a:ea typeface="MS PGothic"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342900" rtl="0" eaLnBrk="1" fontAlgn="base" latinLnBrk="0" hangingPunct="1">
              <a:lnSpc>
                <a:spcPct val="100000"/>
              </a:lnSpc>
              <a:spcBef>
                <a:spcPts val="0"/>
              </a:spcBef>
              <a:spcAft>
                <a:spcPct val="0"/>
              </a:spcAft>
              <a:buClr>
                <a:srgbClr val="94CDC1"/>
              </a:buClr>
              <a:buSzTx/>
              <a:buFont typeface="Arial" panose="020B0604020202020204" pitchFamily="34" charset="0"/>
              <a:buNone/>
              <a:tabLst/>
              <a:defRPr/>
            </a:pPr>
            <a:endParaRPr kumimoji="0" lang="fi-FI" sz="1200" b="1" i="0" u="none" strike="noStrike" kern="1200" cap="none" spc="0" normalizeH="0" baseline="0" noProof="0" dirty="0">
              <a:ln>
                <a:noFill/>
              </a:ln>
              <a:solidFill>
                <a:srgbClr val="1A3E70"/>
              </a:solidFill>
              <a:effectLst/>
              <a:uLnTx/>
              <a:uFillTx/>
              <a:latin typeface="Raleway Normaali"/>
              <a:ea typeface="MS PGothic" pitchFamily="34" charset="-128"/>
            </a:endParaRPr>
          </a:p>
        </p:txBody>
      </p:sp>
    </p:spTree>
    <p:extLst>
      <p:ext uri="{BB962C8B-B14F-4D97-AF65-F5344CB8AC3E}">
        <p14:creationId xmlns:p14="http://schemas.microsoft.com/office/powerpoint/2010/main" val="13473089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NSI valkoiset kuus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7FCE4C6F-873F-54A9-8A45-5A672AC30197}"/>
              </a:ext>
            </a:extLst>
          </p:cNvPr>
          <p:cNvSpPr>
            <a:spLocks noGrp="1"/>
          </p:cNvSpPr>
          <p:nvPr>
            <p:ph type="title"/>
          </p:nvPr>
        </p:nvSpPr>
        <p:spPr/>
        <p:txBody>
          <a:bodyPr/>
          <a:lstStyle/>
          <a:p>
            <a:r>
              <a:rPr lang="fi-FI"/>
              <a:t>Muokkaa ots. perustyyl. napsautt.</a:t>
            </a:r>
          </a:p>
        </p:txBody>
      </p:sp>
      <p:sp>
        <p:nvSpPr>
          <p:cNvPr id="5" name="Tekstin paikkamerkki 5">
            <a:extLst>
              <a:ext uri="{FF2B5EF4-FFF2-40B4-BE49-F238E27FC236}">
                <a16:creationId xmlns:a16="http://schemas.microsoft.com/office/drawing/2014/main" id="{55D9BA4C-BA4C-2A4E-314C-513CFD2F5747}"/>
              </a:ext>
            </a:extLst>
          </p:cNvPr>
          <p:cNvSpPr>
            <a:spLocks noGrp="1"/>
          </p:cNvSpPr>
          <p:nvPr>
            <p:ph type="body" sz="quarter" idx="10"/>
          </p:nvPr>
        </p:nvSpPr>
        <p:spPr>
          <a:xfrm>
            <a:off x="1770063" y="3153793"/>
            <a:ext cx="5339654" cy="925512"/>
          </a:xfrm>
        </p:spPr>
        <p:txBody>
          <a:bodyPr/>
          <a:lstStyle/>
          <a:p>
            <a:pPr lvl="0"/>
            <a:r>
              <a:rPr lang="fi-FI" dirty="0"/>
              <a:t>Muokkaa tekstin perustyylejä napsauttamalla</a:t>
            </a:r>
          </a:p>
        </p:txBody>
      </p:sp>
    </p:spTree>
    <p:extLst>
      <p:ext uri="{BB962C8B-B14F-4D97-AF65-F5344CB8AC3E}">
        <p14:creationId xmlns:p14="http://schemas.microsoft.com/office/powerpoint/2010/main" val="414399810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PAHTUMA Kaksi palsta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0A1E14-1F9E-BF11-8C95-27FC9907F0B6}"/>
              </a:ext>
            </a:extLst>
          </p:cNvPr>
          <p:cNvSpPr>
            <a:spLocks noGrp="1"/>
          </p:cNvSpPr>
          <p:nvPr>
            <p:ph type="title"/>
          </p:nvPr>
        </p:nvSpPr>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Päivämäärän paikkamerkki 3">
            <a:extLst>
              <a:ext uri="{FF2B5EF4-FFF2-40B4-BE49-F238E27FC236}">
                <a16:creationId xmlns:a16="http://schemas.microsoft.com/office/drawing/2014/main" id="{E5DC2B70-04D2-31AB-E72A-D80D55B94FEE}"/>
              </a:ext>
            </a:extLst>
          </p:cNvPr>
          <p:cNvSpPr>
            <a:spLocks noGrp="1"/>
          </p:cNvSpPr>
          <p:nvPr>
            <p:ph type="dt" sz="half" idx="10"/>
          </p:nvPr>
        </p:nvSpPr>
        <p:spPr/>
        <p:txBody>
          <a:bodyPr/>
          <a:lstStyle/>
          <a:p>
            <a:fld id="{69C53DB6-5A44-4848-B620-AFB7E2A8080C}" type="datetime1">
              <a:rPr lang="en-US" smtClean="0"/>
              <a:t>6/4/2026</a:t>
            </a:fld>
            <a:endParaRPr lang="fi-FI" dirty="0"/>
          </a:p>
        </p:txBody>
      </p:sp>
      <p:sp>
        <p:nvSpPr>
          <p:cNvPr id="6" name="Dian numeron paikkamerkki 5">
            <a:extLst>
              <a:ext uri="{FF2B5EF4-FFF2-40B4-BE49-F238E27FC236}">
                <a16:creationId xmlns:a16="http://schemas.microsoft.com/office/drawing/2014/main" id="{88A71E71-34E8-723E-F221-E00C2906F6E5}"/>
              </a:ext>
            </a:extLst>
          </p:cNvPr>
          <p:cNvSpPr>
            <a:spLocks noGrp="1"/>
          </p:cNvSpPr>
          <p:nvPr>
            <p:ph type="sldNum" sz="quarter" idx="11"/>
          </p:nvPr>
        </p:nvSpPr>
        <p:spPr/>
        <p:txBody>
          <a:bodyPr/>
          <a:lstStyle/>
          <a:p>
            <a:fld id="{646F55A5-9B79-904E-BB01-DD0A4397EDF5}" type="slidenum">
              <a:rPr lang="fi-FI" smtClean="0"/>
              <a:pPr/>
              <a:t>‹#›</a:t>
            </a:fld>
            <a:endParaRPr lang="fi-FI" dirty="0"/>
          </a:p>
        </p:txBody>
      </p:sp>
      <p:sp>
        <p:nvSpPr>
          <p:cNvPr id="5" name="Tekstin paikkamerkki 4">
            <a:extLst>
              <a:ext uri="{FF2B5EF4-FFF2-40B4-BE49-F238E27FC236}">
                <a16:creationId xmlns:a16="http://schemas.microsoft.com/office/drawing/2014/main" id="{8B1FB22B-AF9A-63B7-5DF5-E21B734979F2}"/>
              </a:ext>
            </a:extLst>
          </p:cNvPr>
          <p:cNvSpPr>
            <a:spLocks noGrp="1"/>
          </p:cNvSpPr>
          <p:nvPr>
            <p:ph type="body" sz="quarter" idx="12"/>
          </p:nvPr>
        </p:nvSpPr>
        <p:spPr>
          <a:xfrm>
            <a:off x="568800" y="1108800"/>
            <a:ext cx="3858822" cy="1705519"/>
          </a:xfrm>
        </p:spPr>
        <p:txBody>
          <a:bodyPr numCol="1" spcCol="180000">
            <a:noAutofit/>
          </a:bodyPr>
          <a:lstStyle/>
          <a:p>
            <a:pPr lvl="0"/>
            <a:r>
              <a:rPr lang="fi-FI" dirty="0"/>
              <a:t>Muokkaa tekstin perustyylejä napsauttamalla</a:t>
            </a:r>
          </a:p>
          <a:p>
            <a:pPr lvl="1"/>
            <a:r>
              <a:rPr lang="fi-FI" dirty="0"/>
              <a:t>toinen taso</a:t>
            </a:r>
          </a:p>
          <a:p>
            <a:pPr lvl="2"/>
            <a:r>
              <a:rPr lang="fi-FI" dirty="0"/>
              <a:t>kolmas taso</a:t>
            </a:r>
          </a:p>
        </p:txBody>
      </p:sp>
      <p:sp>
        <p:nvSpPr>
          <p:cNvPr id="10" name="Suorakulmio 9">
            <a:extLst>
              <a:ext uri="{FF2B5EF4-FFF2-40B4-BE49-F238E27FC236}">
                <a16:creationId xmlns:a16="http://schemas.microsoft.com/office/drawing/2014/main" id="{6F81B0D7-50CE-70DC-15D7-FA4FC6A56FF2}"/>
              </a:ext>
            </a:extLst>
          </p:cNvPr>
          <p:cNvSpPr/>
          <p:nvPr userDrawn="1"/>
        </p:nvSpPr>
        <p:spPr>
          <a:xfrm>
            <a:off x="4554652" y="1108800"/>
            <a:ext cx="45719" cy="1595381"/>
          </a:xfrm>
          <a:prstGeom prst="rect">
            <a:avLst/>
          </a:prstGeom>
          <a:gradFill>
            <a:gsLst>
              <a:gs pos="100000">
                <a:schemeClr val="bg1"/>
              </a:gs>
              <a:gs pos="0">
                <a:schemeClr val="tx1">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Tekstin paikkamerkki 4">
            <a:extLst>
              <a:ext uri="{FF2B5EF4-FFF2-40B4-BE49-F238E27FC236}">
                <a16:creationId xmlns:a16="http://schemas.microsoft.com/office/drawing/2014/main" id="{4AA0C737-373A-C3F7-A800-5BDC18D39F8D}"/>
              </a:ext>
            </a:extLst>
          </p:cNvPr>
          <p:cNvSpPr>
            <a:spLocks noGrp="1"/>
          </p:cNvSpPr>
          <p:nvPr>
            <p:ph type="body" sz="quarter" idx="16"/>
          </p:nvPr>
        </p:nvSpPr>
        <p:spPr>
          <a:xfrm>
            <a:off x="4692153" y="1108799"/>
            <a:ext cx="3858822" cy="1705519"/>
          </a:xfrm>
        </p:spPr>
        <p:txBody>
          <a:bodyPr numCol="1" spcCol="180000">
            <a:noAutofit/>
          </a:bodyPr>
          <a:lstStyle/>
          <a:p>
            <a:pPr lvl="0"/>
            <a:r>
              <a:rPr lang="fi-FI" dirty="0"/>
              <a:t>Muokkaa tekstin perustyylejä napsauttamalla</a:t>
            </a:r>
          </a:p>
          <a:p>
            <a:pPr lvl="1"/>
            <a:r>
              <a:rPr lang="fi-FI" dirty="0"/>
              <a:t>toinen taso</a:t>
            </a:r>
          </a:p>
          <a:p>
            <a:pPr lvl="2"/>
            <a:r>
              <a:rPr lang="fi-FI" dirty="0"/>
              <a:t>kolmas taso</a:t>
            </a:r>
          </a:p>
        </p:txBody>
      </p:sp>
      <p:sp>
        <p:nvSpPr>
          <p:cNvPr id="12" name="Kuvan paikkamerkki 3">
            <a:extLst>
              <a:ext uri="{FF2B5EF4-FFF2-40B4-BE49-F238E27FC236}">
                <a16:creationId xmlns:a16="http://schemas.microsoft.com/office/drawing/2014/main" id="{F1E9C31D-1239-CE05-489B-2741A7A7F25C}"/>
              </a:ext>
            </a:extLst>
          </p:cNvPr>
          <p:cNvSpPr>
            <a:spLocks noGrp="1"/>
          </p:cNvSpPr>
          <p:nvPr>
            <p:ph type="pic" sz="quarter" idx="13"/>
          </p:nvPr>
        </p:nvSpPr>
        <p:spPr>
          <a:xfrm>
            <a:off x="460690" y="2941638"/>
            <a:ext cx="2756525" cy="1539620"/>
          </a:xfrm>
        </p:spPr>
        <p:txBody>
          <a:bodyPr/>
          <a:lstStyle/>
          <a:p>
            <a:endParaRPr lang="fi-FI"/>
          </a:p>
        </p:txBody>
      </p:sp>
      <p:sp>
        <p:nvSpPr>
          <p:cNvPr id="13" name="Kuvan paikkamerkki 3">
            <a:extLst>
              <a:ext uri="{FF2B5EF4-FFF2-40B4-BE49-F238E27FC236}">
                <a16:creationId xmlns:a16="http://schemas.microsoft.com/office/drawing/2014/main" id="{F643995F-D2F9-F5B8-C19A-39C9D724E797}"/>
              </a:ext>
            </a:extLst>
          </p:cNvPr>
          <p:cNvSpPr>
            <a:spLocks noGrp="1"/>
          </p:cNvSpPr>
          <p:nvPr>
            <p:ph type="pic" sz="quarter" idx="14"/>
          </p:nvPr>
        </p:nvSpPr>
        <p:spPr>
          <a:xfrm>
            <a:off x="3217216" y="2941638"/>
            <a:ext cx="2777361" cy="1539620"/>
          </a:xfrm>
        </p:spPr>
        <p:txBody>
          <a:bodyPr/>
          <a:lstStyle/>
          <a:p>
            <a:endParaRPr lang="fi-FI"/>
          </a:p>
        </p:txBody>
      </p:sp>
      <p:sp>
        <p:nvSpPr>
          <p:cNvPr id="14" name="Kuvan paikkamerkki 3">
            <a:extLst>
              <a:ext uri="{FF2B5EF4-FFF2-40B4-BE49-F238E27FC236}">
                <a16:creationId xmlns:a16="http://schemas.microsoft.com/office/drawing/2014/main" id="{60E2E2FF-50CC-925C-C490-E5077E7C8506}"/>
              </a:ext>
            </a:extLst>
          </p:cNvPr>
          <p:cNvSpPr>
            <a:spLocks noGrp="1"/>
          </p:cNvSpPr>
          <p:nvPr>
            <p:ph type="pic" sz="quarter" idx="15"/>
          </p:nvPr>
        </p:nvSpPr>
        <p:spPr>
          <a:xfrm>
            <a:off x="5994577" y="2941638"/>
            <a:ext cx="2712931" cy="1539620"/>
          </a:xfrm>
        </p:spPr>
        <p:txBody>
          <a:bodyPr/>
          <a:lstStyle/>
          <a:p>
            <a:endParaRPr lang="fi-FI"/>
          </a:p>
        </p:txBody>
      </p:sp>
    </p:spTree>
    <p:extLst>
      <p:ext uri="{BB962C8B-B14F-4D97-AF65-F5344CB8AC3E}">
        <p14:creationId xmlns:p14="http://schemas.microsoft.com/office/powerpoint/2010/main" val="107715279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PAHTUMA kolme palsta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0A1E14-1F9E-BF11-8C95-27FC9907F0B6}"/>
              </a:ext>
            </a:extLst>
          </p:cNvPr>
          <p:cNvSpPr>
            <a:spLocks noGrp="1"/>
          </p:cNvSpPr>
          <p:nvPr>
            <p:ph type="title"/>
          </p:nvPr>
        </p:nvSpPr>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Päivämäärän paikkamerkki 3">
            <a:extLst>
              <a:ext uri="{FF2B5EF4-FFF2-40B4-BE49-F238E27FC236}">
                <a16:creationId xmlns:a16="http://schemas.microsoft.com/office/drawing/2014/main" id="{E5DC2B70-04D2-31AB-E72A-D80D55B94FEE}"/>
              </a:ext>
            </a:extLst>
          </p:cNvPr>
          <p:cNvSpPr>
            <a:spLocks noGrp="1"/>
          </p:cNvSpPr>
          <p:nvPr>
            <p:ph type="dt" sz="half" idx="10"/>
          </p:nvPr>
        </p:nvSpPr>
        <p:spPr/>
        <p:txBody>
          <a:bodyPr/>
          <a:lstStyle/>
          <a:p>
            <a:fld id="{FEC84B51-DCAC-435E-800C-DA922B3F0A83}" type="datetime1">
              <a:rPr lang="en-US" smtClean="0"/>
              <a:t>6/4/2026</a:t>
            </a:fld>
            <a:endParaRPr lang="fi-FI" dirty="0"/>
          </a:p>
        </p:txBody>
      </p:sp>
      <p:sp>
        <p:nvSpPr>
          <p:cNvPr id="6" name="Dian numeron paikkamerkki 5">
            <a:extLst>
              <a:ext uri="{FF2B5EF4-FFF2-40B4-BE49-F238E27FC236}">
                <a16:creationId xmlns:a16="http://schemas.microsoft.com/office/drawing/2014/main" id="{88A71E71-34E8-723E-F221-E00C2906F6E5}"/>
              </a:ext>
            </a:extLst>
          </p:cNvPr>
          <p:cNvSpPr>
            <a:spLocks noGrp="1"/>
          </p:cNvSpPr>
          <p:nvPr>
            <p:ph type="sldNum" sz="quarter" idx="11"/>
          </p:nvPr>
        </p:nvSpPr>
        <p:spPr/>
        <p:txBody>
          <a:bodyPr/>
          <a:lstStyle/>
          <a:p>
            <a:fld id="{646F55A5-9B79-904E-BB01-DD0A4397EDF5}" type="slidenum">
              <a:rPr lang="fi-FI" smtClean="0"/>
              <a:pPr/>
              <a:t>‹#›</a:t>
            </a:fld>
            <a:endParaRPr lang="fi-FI" dirty="0"/>
          </a:p>
        </p:txBody>
      </p:sp>
      <p:sp>
        <p:nvSpPr>
          <p:cNvPr id="5" name="Tekstin paikkamerkki 4">
            <a:extLst>
              <a:ext uri="{FF2B5EF4-FFF2-40B4-BE49-F238E27FC236}">
                <a16:creationId xmlns:a16="http://schemas.microsoft.com/office/drawing/2014/main" id="{D0E43109-88C0-35A2-D180-F6F361B9A98E}"/>
              </a:ext>
            </a:extLst>
          </p:cNvPr>
          <p:cNvSpPr>
            <a:spLocks noGrp="1"/>
          </p:cNvSpPr>
          <p:nvPr>
            <p:ph type="body" sz="quarter" idx="12"/>
          </p:nvPr>
        </p:nvSpPr>
        <p:spPr>
          <a:xfrm>
            <a:off x="568800" y="1108800"/>
            <a:ext cx="2540160" cy="1705519"/>
          </a:xfrm>
        </p:spPr>
        <p:txBody>
          <a:bodyPr numCol="1" spcCol="180000">
            <a:noAutofit/>
          </a:bodyPr>
          <a:lstStyle/>
          <a:p>
            <a:pPr lvl="0"/>
            <a:r>
              <a:rPr lang="fi-FI" dirty="0"/>
              <a:t>Muokkaa tekstin perustyylejä napsauttamalla</a:t>
            </a:r>
          </a:p>
          <a:p>
            <a:pPr lvl="1"/>
            <a:r>
              <a:rPr lang="fi-FI" dirty="0"/>
              <a:t>toinen taso</a:t>
            </a:r>
          </a:p>
          <a:p>
            <a:pPr lvl="2"/>
            <a:r>
              <a:rPr lang="fi-FI" dirty="0"/>
              <a:t>kolmas taso</a:t>
            </a:r>
          </a:p>
        </p:txBody>
      </p:sp>
      <p:sp>
        <p:nvSpPr>
          <p:cNvPr id="7" name="Kuvan paikkamerkki 3">
            <a:extLst>
              <a:ext uri="{FF2B5EF4-FFF2-40B4-BE49-F238E27FC236}">
                <a16:creationId xmlns:a16="http://schemas.microsoft.com/office/drawing/2014/main" id="{3D862A4D-5492-372C-F92D-4A96557716DA}"/>
              </a:ext>
            </a:extLst>
          </p:cNvPr>
          <p:cNvSpPr>
            <a:spLocks noGrp="1"/>
          </p:cNvSpPr>
          <p:nvPr>
            <p:ph type="pic" sz="quarter" idx="13"/>
          </p:nvPr>
        </p:nvSpPr>
        <p:spPr>
          <a:xfrm>
            <a:off x="460690" y="2941638"/>
            <a:ext cx="2756525" cy="1539620"/>
          </a:xfrm>
        </p:spPr>
        <p:txBody>
          <a:bodyPr/>
          <a:lstStyle/>
          <a:p>
            <a:endParaRPr lang="fi-FI"/>
          </a:p>
        </p:txBody>
      </p:sp>
      <p:sp>
        <p:nvSpPr>
          <p:cNvPr id="8" name="Kuvan paikkamerkki 3">
            <a:extLst>
              <a:ext uri="{FF2B5EF4-FFF2-40B4-BE49-F238E27FC236}">
                <a16:creationId xmlns:a16="http://schemas.microsoft.com/office/drawing/2014/main" id="{AF032719-CCED-A1AA-4467-A7D58E1EDFC7}"/>
              </a:ext>
            </a:extLst>
          </p:cNvPr>
          <p:cNvSpPr>
            <a:spLocks noGrp="1"/>
          </p:cNvSpPr>
          <p:nvPr>
            <p:ph type="pic" sz="quarter" idx="14"/>
          </p:nvPr>
        </p:nvSpPr>
        <p:spPr>
          <a:xfrm>
            <a:off x="3217216" y="2941638"/>
            <a:ext cx="2777361" cy="1539620"/>
          </a:xfrm>
        </p:spPr>
        <p:txBody>
          <a:bodyPr/>
          <a:lstStyle/>
          <a:p>
            <a:endParaRPr lang="fi-FI"/>
          </a:p>
        </p:txBody>
      </p:sp>
      <p:sp>
        <p:nvSpPr>
          <p:cNvPr id="9" name="Kuvan paikkamerkki 3">
            <a:extLst>
              <a:ext uri="{FF2B5EF4-FFF2-40B4-BE49-F238E27FC236}">
                <a16:creationId xmlns:a16="http://schemas.microsoft.com/office/drawing/2014/main" id="{36D4DC20-F111-0C13-DC4B-0A96E17AD7F3}"/>
              </a:ext>
            </a:extLst>
          </p:cNvPr>
          <p:cNvSpPr>
            <a:spLocks noGrp="1"/>
          </p:cNvSpPr>
          <p:nvPr>
            <p:ph type="pic" sz="quarter" idx="15"/>
          </p:nvPr>
        </p:nvSpPr>
        <p:spPr>
          <a:xfrm>
            <a:off x="5994577" y="2941638"/>
            <a:ext cx="2712931" cy="1539620"/>
          </a:xfrm>
        </p:spPr>
        <p:txBody>
          <a:bodyPr/>
          <a:lstStyle/>
          <a:p>
            <a:endParaRPr lang="fi-FI"/>
          </a:p>
        </p:txBody>
      </p:sp>
      <p:sp>
        <p:nvSpPr>
          <p:cNvPr id="10" name="Suorakulmio 9">
            <a:extLst>
              <a:ext uri="{FF2B5EF4-FFF2-40B4-BE49-F238E27FC236}">
                <a16:creationId xmlns:a16="http://schemas.microsoft.com/office/drawing/2014/main" id="{086AD81B-F612-856A-F068-B045FC19886F}"/>
              </a:ext>
            </a:extLst>
          </p:cNvPr>
          <p:cNvSpPr/>
          <p:nvPr userDrawn="1"/>
        </p:nvSpPr>
        <p:spPr>
          <a:xfrm>
            <a:off x="3199454" y="1108800"/>
            <a:ext cx="45719" cy="1595381"/>
          </a:xfrm>
          <a:prstGeom prst="rect">
            <a:avLst/>
          </a:prstGeom>
          <a:gradFill>
            <a:gsLst>
              <a:gs pos="100000">
                <a:schemeClr val="bg1"/>
              </a:gs>
              <a:gs pos="0">
                <a:schemeClr val="tx1">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Tekstin paikkamerkki 4">
            <a:extLst>
              <a:ext uri="{FF2B5EF4-FFF2-40B4-BE49-F238E27FC236}">
                <a16:creationId xmlns:a16="http://schemas.microsoft.com/office/drawing/2014/main" id="{5C77B471-D01B-63AC-D46B-A6A1B425A1AA}"/>
              </a:ext>
            </a:extLst>
          </p:cNvPr>
          <p:cNvSpPr>
            <a:spLocks noGrp="1"/>
          </p:cNvSpPr>
          <p:nvPr>
            <p:ph type="body" sz="quarter" idx="16"/>
          </p:nvPr>
        </p:nvSpPr>
        <p:spPr>
          <a:xfrm>
            <a:off x="3327716" y="1119600"/>
            <a:ext cx="2540160" cy="1705519"/>
          </a:xfrm>
        </p:spPr>
        <p:txBody>
          <a:bodyPr numCol="1" spcCol="180000">
            <a:noAutofit/>
          </a:bodyPr>
          <a:lstStyle/>
          <a:p>
            <a:pPr lvl="0"/>
            <a:r>
              <a:rPr lang="fi-FI" dirty="0"/>
              <a:t>Muokkaa tekstin perustyylejä napsauttamalla</a:t>
            </a:r>
          </a:p>
          <a:p>
            <a:pPr lvl="1"/>
            <a:r>
              <a:rPr lang="fi-FI" dirty="0"/>
              <a:t>toinen taso</a:t>
            </a:r>
          </a:p>
          <a:p>
            <a:pPr lvl="2"/>
            <a:r>
              <a:rPr lang="fi-FI" dirty="0"/>
              <a:t>kolmas taso</a:t>
            </a:r>
          </a:p>
        </p:txBody>
      </p:sp>
      <p:sp>
        <p:nvSpPr>
          <p:cNvPr id="12" name="Suorakulmio 11">
            <a:extLst>
              <a:ext uri="{FF2B5EF4-FFF2-40B4-BE49-F238E27FC236}">
                <a16:creationId xmlns:a16="http://schemas.microsoft.com/office/drawing/2014/main" id="{789D8674-FE2A-CAF2-5576-45CC9BEEBABE}"/>
              </a:ext>
            </a:extLst>
          </p:cNvPr>
          <p:cNvSpPr/>
          <p:nvPr userDrawn="1"/>
        </p:nvSpPr>
        <p:spPr>
          <a:xfrm>
            <a:off x="5958370" y="1109006"/>
            <a:ext cx="45719" cy="1595381"/>
          </a:xfrm>
          <a:prstGeom prst="rect">
            <a:avLst/>
          </a:prstGeom>
          <a:gradFill>
            <a:gsLst>
              <a:gs pos="100000">
                <a:schemeClr val="bg1"/>
              </a:gs>
              <a:gs pos="0">
                <a:schemeClr val="tx1">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ekstin paikkamerkki 4">
            <a:extLst>
              <a:ext uri="{FF2B5EF4-FFF2-40B4-BE49-F238E27FC236}">
                <a16:creationId xmlns:a16="http://schemas.microsoft.com/office/drawing/2014/main" id="{2E71EF6C-4E07-64A1-019D-B94D29C38404}"/>
              </a:ext>
            </a:extLst>
          </p:cNvPr>
          <p:cNvSpPr>
            <a:spLocks noGrp="1"/>
          </p:cNvSpPr>
          <p:nvPr>
            <p:ph type="body" sz="quarter" idx="17"/>
          </p:nvPr>
        </p:nvSpPr>
        <p:spPr>
          <a:xfrm>
            <a:off x="6086632" y="1119600"/>
            <a:ext cx="2540160" cy="1705519"/>
          </a:xfrm>
        </p:spPr>
        <p:txBody>
          <a:bodyPr numCol="1" spcCol="180000">
            <a:noAutofit/>
          </a:bodyPr>
          <a:lstStyle/>
          <a:p>
            <a:pPr lvl="0"/>
            <a:r>
              <a:rPr lang="fi-FI" dirty="0"/>
              <a:t>Muokkaa tekstin perustyylejä napsauttamalla</a:t>
            </a:r>
          </a:p>
          <a:p>
            <a:pPr lvl="1"/>
            <a:r>
              <a:rPr lang="fi-FI" dirty="0"/>
              <a:t>toinen taso</a:t>
            </a:r>
          </a:p>
          <a:p>
            <a:pPr lvl="2"/>
            <a:r>
              <a:rPr lang="fi-FI" dirty="0"/>
              <a:t>kolmas taso</a:t>
            </a:r>
          </a:p>
        </p:txBody>
      </p:sp>
    </p:spTree>
    <p:extLst>
      <p:ext uri="{BB962C8B-B14F-4D97-AF65-F5344CB8AC3E}">
        <p14:creationId xmlns:p14="http://schemas.microsoft.com/office/powerpoint/2010/main" val="277894592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IVATAUSTA Taulukkosivu">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554804" y="1079863"/>
            <a:ext cx="8147688" cy="3348299"/>
          </a:xfrm>
          <a:prstGeom prst="rect">
            <a:avLst/>
          </a:prstGeom>
        </p:spPr>
        <p:txBody>
          <a:bodyPr/>
          <a:lstStyle/>
          <a:p>
            <a:pPr marL="171450" marR="0" lvl="0" indent="-171450" algn="l" defTabSz="685800" rtl="0" eaLnBrk="1" fontAlgn="auto" latinLnBrk="0" hangingPunct="1">
              <a:lnSpc>
                <a:spcPct val="90000"/>
              </a:lnSpc>
              <a:spcBef>
                <a:spcPts val="750"/>
              </a:spcBef>
              <a:spcAft>
                <a:spcPts val="0"/>
              </a:spcAft>
              <a:buClrTx/>
              <a:buSzTx/>
              <a:buFont typeface="Arial"/>
              <a:buNone/>
              <a:tabLst/>
              <a:defRPr/>
            </a:pPr>
            <a:endParaRPr lang="fi-FI" dirty="0"/>
          </a:p>
        </p:txBody>
      </p:sp>
      <p:sp>
        <p:nvSpPr>
          <p:cNvPr id="2" name="Otsikko 1">
            <a:extLst>
              <a:ext uri="{FF2B5EF4-FFF2-40B4-BE49-F238E27FC236}">
                <a16:creationId xmlns:a16="http://schemas.microsoft.com/office/drawing/2014/main" id="{3C0A1E14-1F9E-BF11-8C95-27FC9907F0B6}"/>
              </a:ext>
            </a:extLst>
          </p:cNvPr>
          <p:cNvSpPr>
            <a:spLocks noGrp="1"/>
          </p:cNvSpPr>
          <p:nvPr>
            <p:ph type="title"/>
          </p:nvPr>
        </p:nvSpPr>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Päivämäärän paikkamerkki 3">
            <a:extLst>
              <a:ext uri="{FF2B5EF4-FFF2-40B4-BE49-F238E27FC236}">
                <a16:creationId xmlns:a16="http://schemas.microsoft.com/office/drawing/2014/main" id="{E5DC2B70-04D2-31AB-E72A-D80D55B94FEE}"/>
              </a:ext>
            </a:extLst>
          </p:cNvPr>
          <p:cNvSpPr>
            <a:spLocks noGrp="1"/>
          </p:cNvSpPr>
          <p:nvPr>
            <p:ph type="dt" sz="half" idx="10"/>
          </p:nvPr>
        </p:nvSpPr>
        <p:spPr/>
        <p:txBody>
          <a:bodyPr/>
          <a:lstStyle/>
          <a:p>
            <a:fld id="{11C73372-B0D5-4E95-B368-4CB5B8ADB4A3}" type="datetime1">
              <a:rPr lang="en-US" smtClean="0"/>
              <a:t>6/4/2026</a:t>
            </a:fld>
            <a:endParaRPr lang="fi-FI" dirty="0"/>
          </a:p>
        </p:txBody>
      </p:sp>
      <p:sp>
        <p:nvSpPr>
          <p:cNvPr id="6" name="Dian numeron paikkamerkki 5">
            <a:extLst>
              <a:ext uri="{FF2B5EF4-FFF2-40B4-BE49-F238E27FC236}">
                <a16:creationId xmlns:a16="http://schemas.microsoft.com/office/drawing/2014/main" id="{88A71E71-34E8-723E-F221-E00C2906F6E5}"/>
              </a:ext>
            </a:extLst>
          </p:cNvPr>
          <p:cNvSpPr>
            <a:spLocks noGrp="1"/>
          </p:cNvSpPr>
          <p:nvPr>
            <p:ph type="sldNum" sz="quarter" idx="11"/>
          </p:nvPr>
        </p:nvSpPr>
        <p:spPr/>
        <p:txBody>
          <a:bodyPr/>
          <a:lstStyle/>
          <a:p>
            <a:fld id="{646F55A5-9B79-904E-BB01-DD0A4397EDF5}" type="slidenum">
              <a:rPr lang="fi-FI" smtClean="0"/>
              <a:pPr/>
              <a:t>‹#›</a:t>
            </a:fld>
            <a:endParaRPr lang="fi-FI" dirty="0"/>
          </a:p>
        </p:txBody>
      </p:sp>
    </p:spTree>
    <p:extLst>
      <p:ext uri="{BB962C8B-B14F-4D97-AF65-F5344CB8AC3E}">
        <p14:creationId xmlns:p14="http://schemas.microsoft.com/office/powerpoint/2010/main" val="190006125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NSI Ruskeat kuus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4AFB22FF-8D6E-59BF-51C1-29DB2FEC2741}"/>
              </a:ext>
            </a:extLst>
          </p:cNvPr>
          <p:cNvSpPr>
            <a:spLocks noGrp="1"/>
          </p:cNvSpPr>
          <p:nvPr>
            <p:ph type="title"/>
          </p:nvPr>
        </p:nvSpPr>
        <p:spPr/>
        <p:txBody>
          <a:bodyPr/>
          <a:lstStyle/>
          <a:p>
            <a:r>
              <a:rPr lang="fi-FI"/>
              <a:t>Muokkaa ots. perustyyl. napsautt.</a:t>
            </a:r>
          </a:p>
        </p:txBody>
      </p:sp>
      <p:sp>
        <p:nvSpPr>
          <p:cNvPr id="5" name="Tekstin paikkamerkki 5">
            <a:extLst>
              <a:ext uri="{FF2B5EF4-FFF2-40B4-BE49-F238E27FC236}">
                <a16:creationId xmlns:a16="http://schemas.microsoft.com/office/drawing/2014/main" id="{25656918-C6D4-AAD4-E335-94B7131B3017}"/>
              </a:ext>
            </a:extLst>
          </p:cNvPr>
          <p:cNvSpPr>
            <a:spLocks noGrp="1"/>
          </p:cNvSpPr>
          <p:nvPr>
            <p:ph type="body" sz="quarter" idx="10"/>
          </p:nvPr>
        </p:nvSpPr>
        <p:spPr>
          <a:xfrm>
            <a:off x="1770063" y="3153793"/>
            <a:ext cx="5339654" cy="925512"/>
          </a:xfrm>
        </p:spPr>
        <p:txBody>
          <a:bodyPr/>
          <a:lstStyle/>
          <a:p>
            <a:pPr lvl="0"/>
            <a:r>
              <a:rPr lang="fi-FI" dirty="0"/>
              <a:t>Muokkaa tekstin perustyylejä napsauttamalla</a:t>
            </a:r>
          </a:p>
        </p:txBody>
      </p:sp>
    </p:spTree>
    <p:extLst>
      <p:ext uri="{BB962C8B-B14F-4D97-AF65-F5344CB8AC3E}">
        <p14:creationId xmlns:p14="http://schemas.microsoft.com/office/powerpoint/2010/main" val="201289763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NSI Teekkari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D554E40F-A6D7-BAF1-BAAB-6D73172E5CCC}"/>
              </a:ext>
            </a:extLst>
          </p:cNvPr>
          <p:cNvSpPr>
            <a:spLocks noGrp="1"/>
          </p:cNvSpPr>
          <p:nvPr>
            <p:ph type="title"/>
          </p:nvPr>
        </p:nvSpPr>
        <p:spPr>
          <a:xfrm>
            <a:off x="1769532" y="1953873"/>
            <a:ext cx="5381281" cy="993775"/>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6" name="Tekstin paikkamerkki 5">
            <a:extLst>
              <a:ext uri="{FF2B5EF4-FFF2-40B4-BE49-F238E27FC236}">
                <a16:creationId xmlns:a16="http://schemas.microsoft.com/office/drawing/2014/main" id="{4233F0CB-FFA1-169C-496A-D117F8AF7E74}"/>
              </a:ext>
            </a:extLst>
          </p:cNvPr>
          <p:cNvSpPr>
            <a:spLocks noGrp="1"/>
          </p:cNvSpPr>
          <p:nvPr>
            <p:ph type="body" sz="quarter" idx="10"/>
          </p:nvPr>
        </p:nvSpPr>
        <p:spPr>
          <a:xfrm>
            <a:off x="1770063" y="3153793"/>
            <a:ext cx="5380750" cy="925512"/>
          </a:xfrm>
          <a:effectLst>
            <a:outerShdw blurRad="50800" dist="7366" dir="2700000" algn="tl" rotWithShape="0">
              <a:prstClr val="black">
                <a:alpha val="40000"/>
              </a:prstClr>
            </a:outerShdw>
          </a:effectLst>
        </p:spPr>
        <p:txBody>
          <a:bodyPr/>
          <a:lstStyle/>
          <a:p>
            <a:pPr lvl="0"/>
            <a:r>
              <a:rPr lang="fi-FI" dirty="0"/>
              <a:t>Muokkaa tekstin perustyylejä napsauttamalla</a:t>
            </a:r>
          </a:p>
        </p:txBody>
      </p:sp>
    </p:spTree>
    <p:extLst>
      <p:ext uri="{BB962C8B-B14F-4D97-AF65-F5344CB8AC3E}">
        <p14:creationId xmlns:p14="http://schemas.microsoft.com/office/powerpoint/2010/main" val="128418488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NSI Kuu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D554E40F-A6D7-BAF1-BAAB-6D73172E5CCC}"/>
              </a:ext>
            </a:extLst>
          </p:cNvPr>
          <p:cNvSpPr>
            <a:spLocks noGrp="1"/>
          </p:cNvSpPr>
          <p:nvPr>
            <p:ph type="title"/>
          </p:nvPr>
        </p:nvSpPr>
        <p:spPr/>
        <p:txBody>
          <a:bodyPr/>
          <a:lstStyle/>
          <a:p>
            <a:r>
              <a:rPr lang="fi-FI"/>
              <a:t>Muokkaa ots. perustyyl. napsautt.</a:t>
            </a:r>
          </a:p>
        </p:txBody>
      </p:sp>
      <p:sp>
        <p:nvSpPr>
          <p:cNvPr id="6" name="Tekstin paikkamerkki 5">
            <a:extLst>
              <a:ext uri="{FF2B5EF4-FFF2-40B4-BE49-F238E27FC236}">
                <a16:creationId xmlns:a16="http://schemas.microsoft.com/office/drawing/2014/main" id="{4233F0CB-FFA1-169C-496A-D117F8AF7E74}"/>
              </a:ext>
            </a:extLst>
          </p:cNvPr>
          <p:cNvSpPr>
            <a:spLocks noGrp="1"/>
          </p:cNvSpPr>
          <p:nvPr>
            <p:ph type="body" sz="quarter" idx="10"/>
          </p:nvPr>
        </p:nvSpPr>
        <p:spPr>
          <a:xfrm>
            <a:off x="1770063" y="3153793"/>
            <a:ext cx="5319106" cy="925512"/>
          </a:xfrm>
          <a:effectLst>
            <a:outerShdw blurRad="50800" dist="7366" dir="2700000" algn="tl" rotWithShape="0">
              <a:prstClr val="black">
                <a:alpha val="40000"/>
              </a:prstClr>
            </a:outerShdw>
          </a:effectLst>
        </p:spPr>
        <p:txBody>
          <a:bodyPr/>
          <a:lstStyle/>
          <a:p>
            <a:pPr lvl="0"/>
            <a:r>
              <a:rPr lang="fi-FI" dirty="0"/>
              <a:t>Muokkaa tekstin perustyylejä napsauttamalla</a:t>
            </a:r>
          </a:p>
        </p:txBody>
      </p:sp>
    </p:spTree>
    <p:extLst>
      <p:ext uri="{BB962C8B-B14F-4D97-AF65-F5344CB8AC3E}">
        <p14:creationId xmlns:p14="http://schemas.microsoft.com/office/powerpoint/2010/main" val="422148675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NSI Mäntymetsää">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D554E40F-A6D7-BAF1-BAAB-6D73172E5CCC}"/>
              </a:ext>
            </a:extLst>
          </p:cNvPr>
          <p:cNvSpPr>
            <a:spLocks noGrp="1"/>
          </p:cNvSpPr>
          <p:nvPr>
            <p:ph type="title"/>
          </p:nvPr>
        </p:nvSpPr>
        <p:spPr/>
        <p:txBody>
          <a:bodyPr/>
          <a:lstStyle/>
          <a:p>
            <a:r>
              <a:rPr lang="fi-FI"/>
              <a:t>Muokkaa ots. perustyyl. napsautt.</a:t>
            </a:r>
          </a:p>
        </p:txBody>
      </p:sp>
      <p:sp>
        <p:nvSpPr>
          <p:cNvPr id="6" name="Tekstin paikkamerkki 5">
            <a:extLst>
              <a:ext uri="{FF2B5EF4-FFF2-40B4-BE49-F238E27FC236}">
                <a16:creationId xmlns:a16="http://schemas.microsoft.com/office/drawing/2014/main" id="{4233F0CB-FFA1-169C-496A-D117F8AF7E74}"/>
              </a:ext>
            </a:extLst>
          </p:cNvPr>
          <p:cNvSpPr>
            <a:spLocks noGrp="1"/>
          </p:cNvSpPr>
          <p:nvPr>
            <p:ph type="body" sz="quarter" idx="10"/>
          </p:nvPr>
        </p:nvSpPr>
        <p:spPr>
          <a:xfrm>
            <a:off x="1770062" y="3153793"/>
            <a:ext cx="5391025" cy="925512"/>
          </a:xfrm>
          <a:effectLst>
            <a:outerShdw blurRad="50800" dist="7366" dir="2700000" algn="tl" rotWithShape="0">
              <a:prstClr val="black">
                <a:alpha val="40000"/>
              </a:prstClr>
            </a:outerShdw>
          </a:effectLst>
        </p:spPr>
        <p:txBody>
          <a:bodyPr/>
          <a:lstStyle/>
          <a:p>
            <a:pPr lvl="0"/>
            <a:r>
              <a:rPr lang="fi-FI" dirty="0"/>
              <a:t>Muokkaa tekstin perustyylejä napsauttamalla</a:t>
            </a:r>
          </a:p>
        </p:txBody>
      </p:sp>
    </p:spTree>
    <p:extLst>
      <p:ext uri="{BB962C8B-B14F-4D97-AF65-F5344CB8AC3E}">
        <p14:creationId xmlns:p14="http://schemas.microsoft.com/office/powerpoint/2010/main" val="81138889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NSI Laboratori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D554E40F-A6D7-BAF1-BAAB-6D73172E5CCC}"/>
              </a:ext>
            </a:extLst>
          </p:cNvPr>
          <p:cNvSpPr>
            <a:spLocks noGrp="1"/>
          </p:cNvSpPr>
          <p:nvPr>
            <p:ph type="title"/>
          </p:nvPr>
        </p:nvSpPr>
        <p:spPr/>
        <p:txBody>
          <a:bodyPr/>
          <a:lstStyle>
            <a:lvl1pPr>
              <a:defRPr>
                <a:solidFill>
                  <a:schemeClr val="bg1"/>
                </a:solidFill>
                <a:effectLst/>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6" name="Tekstin paikkamerkki 5">
            <a:extLst>
              <a:ext uri="{FF2B5EF4-FFF2-40B4-BE49-F238E27FC236}">
                <a16:creationId xmlns:a16="http://schemas.microsoft.com/office/drawing/2014/main" id="{4233F0CB-FFA1-169C-496A-D117F8AF7E74}"/>
              </a:ext>
            </a:extLst>
          </p:cNvPr>
          <p:cNvSpPr>
            <a:spLocks noGrp="1"/>
          </p:cNvSpPr>
          <p:nvPr>
            <p:ph type="body" sz="quarter" idx="10"/>
          </p:nvPr>
        </p:nvSpPr>
        <p:spPr>
          <a:xfrm>
            <a:off x="1770063" y="3153793"/>
            <a:ext cx="5319106" cy="925512"/>
          </a:xfrm>
          <a:effectLst/>
        </p:spPr>
        <p:txBody>
          <a:bodyPr/>
          <a:lstStyle>
            <a:lvl1pPr>
              <a:defRPr>
                <a:solidFill>
                  <a:schemeClr val="bg1"/>
                </a:solidFill>
                <a:effectLst/>
              </a:defRPr>
            </a:lvl1pPr>
          </a:lstStyle>
          <a:p>
            <a:pPr lvl="0"/>
            <a:r>
              <a:rPr lang="fi-FI" dirty="0"/>
              <a:t>Muokkaa tekstin perustyylejä napsauttamalla</a:t>
            </a:r>
          </a:p>
        </p:txBody>
      </p:sp>
    </p:spTree>
    <p:extLst>
      <p:ext uri="{BB962C8B-B14F-4D97-AF65-F5344CB8AC3E}">
        <p14:creationId xmlns:p14="http://schemas.microsoft.com/office/powerpoint/2010/main" val="371524573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NSI Paperiko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D554E40F-A6D7-BAF1-BAAB-6D73172E5CCC}"/>
              </a:ext>
            </a:extLst>
          </p:cNvPr>
          <p:cNvSpPr>
            <a:spLocks noGrp="1"/>
          </p:cNvSpPr>
          <p:nvPr>
            <p:ph type="title"/>
          </p:nvPr>
        </p:nvSpPr>
        <p:spPr/>
        <p:txBody>
          <a:bodyPr/>
          <a:lstStyle/>
          <a:p>
            <a:r>
              <a:rPr lang="fi-FI"/>
              <a:t>Muokkaa ots. perustyyl. napsautt.</a:t>
            </a:r>
          </a:p>
        </p:txBody>
      </p:sp>
      <p:sp>
        <p:nvSpPr>
          <p:cNvPr id="6" name="Tekstin paikkamerkki 5">
            <a:extLst>
              <a:ext uri="{FF2B5EF4-FFF2-40B4-BE49-F238E27FC236}">
                <a16:creationId xmlns:a16="http://schemas.microsoft.com/office/drawing/2014/main" id="{4233F0CB-FFA1-169C-496A-D117F8AF7E74}"/>
              </a:ext>
            </a:extLst>
          </p:cNvPr>
          <p:cNvSpPr>
            <a:spLocks noGrp="1"/>
          </p:cNvSpPr>
          <p:nvPr>
            <p:ph type="body" sz="quarter" idx="10"/>
          </p:nvPr>
        </p:nvSpPr>
        <p:spPr>
          <a:xfrm>
            <a:off x="1770063" y="3153793"/>
            <a:ext cx="5319106" cy="925512"/>
          </a:xfrm>
          <a:effectLst>
            <a:outerShdw blurRad="50800" dist="7366" dir="2700000" algn="tl" rotWithShape="0">
              <a:prstClr val="black">
                <a:alpha val="40000"/>
              </a:prstClr>
            </a:outerShdw>
          </a:effectLst>
        </p:spPr>
        <p:txBody>
          <a:bodyPr/>
          <a:lstStyle/>
          <a:p>
            <a:pPr lvl="0"/>
            <a:r>
              <a:rPr lang="fi-FI" dirty="0"/>
              <a:t>Muokkaa tekstin perustyylejä napsauttamalla</a:t>
            </a:r>
          </a:p>
        </p:txBody>
      </p:sp>
    </p:spTree>
    <p:extLst>
      <p:ext uri="{BB962C8B-B14F-4D97-AF65-F5344CB8AC3E}">
        <p14:creationId xmlns:p14="http://schemas.microsoft.com/office/powerpoint/2010/main" val="298233479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7.xml"/><Relationship Id="rId7"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5.emf"/><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4.png"/><Relationship Id="rId5" Type="http://schemas.openxmlformats.org/officeDocument/2006/relationships/slideLayout" Target="../slideLayouts/slideLayout15.xml"/><Relationship Id="rId10" Type="http://schemas.openxmlformats.org/officeDocument/2006/relationships/theme" Target="../theme/theme4.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15.emf"/><Relationship Id="rId5" Type="http://schemas.openxmlformats.org/officeDocument/2006/relationships/slideLayout" Target="../slideLayouts/slideLayout24.xml"/><Relationship Id="rId10" Type="http://schemas.openxmlformats.org/officeDocument/2006/relationships/image" Target="../media/image14.png"/><Relationship Id="rId4" Type="http://schemas.openxmlformats.org/officeDocument/2006/relationships/slideLayout" Target="../slideLayouts/slideLayout23.xml"/><Relationship Id="rId9"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9.xml"/><Relationship Id="rId7" Type="http://schemas.openxmlformats.org/officeDocument/2006/relationships/theme" Target="../theme/theme6.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10" Type="http://schemas.openxmlformats.org/officeDocument/2006/relationships/image" Target="../media/image15.emf"/><Relationship Id="rId4" Type="http://schemas.openxmlformats.org/officeDocument/2006/relationships/slideLayout" Target="../slideLayouts/slideLayout30.xml"/><Relationship Id="rId9" Type="http://schemas.openxmlformats.org/officeDocument/2006/relationships/image" Target="../media/image1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a:blip r:embed="rId3">
            <a:alphaModFix amt="51000"/>
          </a:blip>
          <a:stretch>
            <a:fillRect/>
          </a:stretch>
        </a:blipFill>
        <a:effectLst/>
      </p:bgPr>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51989440-280F-FD4C-86D6-305E3876DD85}"/>
              </a:ext>
            </a:extLst>
          </p:cNvPr>
          <p:cNvPicPr>
            <a:picLocks noChangeAspect="1"/>
          </p:cNvPicPr>
          <p:nvPr userDrawn="1"/>
        </p:nvPicPr>
        <p:blipFill>
          <a:blip r:embed="rId4"/>
          <a:stretch>
            <a:fillRect/>
          </a:stretch>
        </p:blipFill>
        <p:spPr>
          <a:xfrm>
            <a:off x="3387162" y="2131840"/>
            <a:ext cx="2369675" cy="879820"/>
          </a:xfrm>
          <a:prstGeom prst="rect">
            <a:avLst/>
          </a:prstGeom>
        </p:spPr>
      </p:pic>
    </p:spTree>
    <p:extLst>
      <p:ext uri="{BB962C8B-B14F-4D97-AF65-F5344CB8AC3E}">
        <p14:creationId xmlns:p14="http://schemas.microsoft.com/office/powerpoint/2010/main" val="1534827968"/>
      </p:ext>
    </p:extLst>
  </p:cSld>
  <p:clrMap bg1="lt1" tx1="dk1" bg2="lt2" tx2="dk2" accent1="accent1" accent2="accent2" accent3="accent3" accent4="accent4" accent5="accent5" accent6="accent6" hlink="hlink" folHlink="folHlink"/>
  <p:sldLayoutIdLst>
    <p:sldLayoutId id="2147483687" r:id="rId1"/>
  </p:sldLayoutIdLst>
  <p:hf sldNum="0" hdr="0" ftr="0" dt="0"/>
  <p:txStyles>
    <p:titleStyle>
      <a:lvl1pPr algn="l" defTabSz="685800" rtl="0" eaLnBrk="1" latinLnBrk="0" hangingPunct="1">
        <a:lnSpc>
          <a:spcPct val="90000"/>
        </a:lnSpc>
        <a:spcBef>
          <a:spcPct val="0"/>
        </a:spcBef>
        <a:buNone/>
        <a:defRPr sz="2300" b="0" i="0" kern="1200" cap="all" baseline="0">
          <a:solidFill>
            <a:schemeClr val="tx1"/>
          </a:solidFill>
          <a:latin typeface="Raleway Black" charset="0"/>
          <a:ea typeface="+mj-ea"/>
          <a:cs typeface="+mj-cs"/>
        </a:defRPr>
      </a:lvl1pPr>
    </p:titleStyle>
    <p:bodyStyle>
      <a:lvl1pPr marL="171450" indent="-171450" algn="l" defTabSz="685800" rtl="0" eaLnBrk="1" latinLnBrk="0" hangingPunct="1">
        <a:lnSpc>
          <a:spcPct val="90000"/>
        </a:lnSpc>
        <a:spcBef>
          <a:spcPts val="750"/>
        </a:spcBef>
        <a:buFont typeface="Arial"/>
        <a:buChar char="•"/>
        <a:defRPr sz="1300" b="0" i="0" kern="1200" baseline="0">
          <a:solidFill>
            <a:schemeClr val="tx1"/>
          </a:solidFill>
          <a:latin typeface="Raleway Normaali" charset="0"/>
          <a:ea typeface="+mn-ea"/>
          <a:cs typeface="+mn-cs"/>
        </a:defRPr>
      </a:lvl1pPr>
      <a:lvl2pPr marL="514350" indent="-171450" algn="l" defTabSz="685800" rtl="0" eaLnBrk="1" latinLnBrk="0" hangingPunct="1">
        <a:lnSpc>
          <a:spcPct val="90000"/>
        </a:lnSpc>
        <a:spcBef>
          <a:spcPts val="375"/>
        </a:spcBef>
        <a:buFont typeface="Arial"/>
        <a:buChar char="•"/>
        <a:defRPr sz="1300" b="0" i="0" kern="1200" baseline="0">
          <a:solidFill>
            <a:schemeClr val="tx1"/>
          </a:solidFill>
          <a:latin typeface="Raleway Normaali" charset="0"/>
          <a:ea typeface="+mn-ea"/>
          <a:cs typeface="+mn-cs"/>
        </a:defRPr>
      </a:lvl2pPr>
      <a:lvl3pPr marL="857250" indent="-171450" algn="l" defTabSz="685800" rtl="0" eaLnBrk="1" latinLnBrk="0" hangingPunct="1">
        <a:lnSpc>
          <a:spcPct val="90000"/>
        </a:lnSpc>
        <a:spcBef>
          <a:spcPts val="375"/>
        </a:spcBef>
        <a:buFont typeface="Arial"/>
        <a:buChar char="•"/>
        <a:defRPr sz="1300" b="0" i="0" kern="1200" baseline="0">
          <a:solidFill>
            <a:schemeClr val="tx1"/>
          </a:solidFill>
          <a:latin typeface="Raleway Normaali" charset="0"/>
          <a:ea typeface="+mn-ea"/>
          <a:cs typeface="+mn-cs"/>
        </a:defRPr>
      </a:lvl3pPr>
      <a:lvl4pPr marL="1200150" indent="-171450" algn="l" defTabSz="685800" rtl="0" eaLnBrk="1" latinLnBrk="0" hangingPunct="1">
        <a:lnSpc>
          <a:spcPct val="90000"/>
        </a:lnSpc>
        <a:spcBef>
          <a:spcPts val="375"/>
        </a:spcBef>
        <a:buFont typeface="Arial"/>
        <a:buChar char="•"/>
        <a:defRPr sz="1300" b="0" i="0" kern="1200" baseline="0">
          <a:solidFill>
            <a:schemeClr val="tx1"/>
          </a:solidFill>
          <a:latin typeface="Raleway Normaali" charset="0"/>
          <a:ea typeface="+mn-ea"/>
          <a:cs typeface="+mn-cs"/>
        </a:defRPr>
      </a:lvl4pPr>
      <a:lvl5pPr marL="1543050" indent="-171450" algn="l" defTabSz="685800" rtl="0" eaLnBrk="1" latinLnBrk="0" hangingPunct="1">
        <a:lnSpc>
          <a:spcPct val="90000"/>
        </a:lnSpc>
        <a:spcBef>
          <a:spcPts val="375"/>
        </a:spcBef>
        <a:buFont typeface="Arial"/>
        <a:buChar char="•"/>
        <a:defRPr sz="1300" b="0" i="0" kern="1200" baseline="0">
          <a:solidFill>
            <a:schemeClr val="tx1"/>
          </a:solidFill>
          <a:latin typeface="Raleway Normaali" charset="0"/>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5" name="Tekstin paikkamerkki 4">
            <a:extLst>
              <a:ext uri="{FF2B5EF4-FFF2-40B4-BE49-F238E27FC236}">
                <a16:creationId xmlns:a16="http://schemas.microsoft.com/office/drawing/2014/main" id="{2383FECB-DD74-9F5E-E334-23E269E92022}"/>
              </a:ext>
            </a:extLst>
          </p:cNvPr>
          <p:cNvSpPr>
            <a:spLocks noGrp="1"/>
          </p:cNvSpPr>
          <p:nvPr>
            <p:ph type="body" idx="1"/>
          </p:nvPr>
        </p:nvSpPr>
        <p:spPr>
          <a:xfrm>
            <a:off x="1781733" y="3220439"/>
            <a:ext cx="5327984" cy="817306"/>
          </a:xfrm>
          <a:prstGeom prst="rect">
            <a:avLst/>
          </a:prstGeom>
        </p:spPr>
        <p:txBody>
          <a:bodyPr vert="horz" lIns="91440" tIns="45720" rIns="91440" bIns="45720" rtlCol="0">
            <a:normAutofit/>
          </a:bodyPr>
          <a:lstStyle/>
          <a:p>
            <a:pPr lvl="0"/>
            <a:endParaRPr lang="fi-FI" dirty="0"/>
          </a:p>
        </p:txBody>
      </p:sp>
      <p:sp>
        <p:nvSpPr>
          <p:cNvPr id="6" name="Otsikon paikkamerkki 5">
            <a:extLst>
              <a:ext uri="{FF2B5EF4-FFF2-40B4-BE49-F238E27FC236}">
                <a16:creationId xmlns:a16="http://schemas.microsoft.com/office/drawing/2014/main" id="{F8C0B707-4E8E-CC7D-8274-1C9AED7A5933}"/>
              </a:ext>
            </a:extLst>
          </p:cNvPr>
          <p:cNvSpPr>
            <a:spLocks noGrp="1"/>
          </p:cNvSpPr>
          <p:nvPr>
            <p:ph type="title"/>
          </p:nvPr>
        </p:nvSpPr>
        <p:spPr>
          <a:xfrm>
            <a:off x="1769532" y="1953873"/>
            <a:ext cx="5340185" cy="993775"/>
          </a:xfrm>
          <a:prstGeom prst="rect">
            <a:avLst/>
          </a:prstGeom>
        </p:spPr>
        <p:txBody>
          <a:bodyPr vert="horz" lIns="91440" tIns="45720" rIns="91440" bIns="45720" rtlCol="0" anchor="ctr" anchorCtr="0">
            <a:normAutofit/>
          </a:bodyPr>
          <a:lstStyle/>
          <a:p>
            <a:endParaRPr lang="fi-FI" dirty="0"/>
          </a:p>
        </p:txBody>
      </p:sp>
      <p:pic>
        <p:nvPicPr>
          <p:cNvPr id="4" name="Picture 3" descr="Text&#10;&#10;Description automatically generated">
            <a:extLst>
              <a:ext uri="{FF2B5EF4-FFF2-40B4-BE49-F238E27FC236}">
                <a16:creationId xmlns:a16="http://schemas.microsoft.com/office/drawing/2014/main" id="{017AFBFE-CBD7-0B48-46C5-876D6C70EEFF}"/>
              </a:ext>
            </a:extLst>
          </p:cNvPr>
          <p:cNvPicPr>
            <a:picLocks noChangeAspect="1"/>
          </p:cNvPicPr>
          <p:nvPr userDrawn="1"/>
        </p:nvPicPr>
        <p:blipFill>
          <a:blip r:embed="rId6"/>
          <a:stretch>
            <a:fillRect/>
          </a:stretch>
        </p:blipFill>
        <p:spPr>
          <a:xfrm>
            <a:off x="134109" y="4614587"/>
            <a:ext cx="1104141" cy="414867"/>
          </a:xfrm>
          <a:prstGeom prst="rect">
            <a:avLst/>
          </a:prstGeom>
        </p:spPr>
      </p:pic>
    </p:spTree>
    <p:extLst>
      <p:ext uri="{BB962C8B-B14F-4D97-AF65-F5344CB8AC3E}">
        <p14:creationId xmlns:p14="http://schemas.microsoft.com/office/powerpoint/2010/main" val="1963781202"/>
      </p:ext>
    </p:extLst>
  </p:cSld>
  <p:clrMap bg1="dk1" tx1="lt1" bg2="dk2" tx2="lt2" accent1="accent1" accent2="accent2" accent3="accent3" accent4="accent4" accent5="accent5" accent6="accent6" hlink="hlink" folHlink="folHlink"/>
  <p:sldLayoutIdLst>
    <p:sldLayoutId id="2147483688" r:id="rId1"/>
    <p:sldLayoutId id="2147483727" r:id="rId2"/>
    <p:sldLayoutId id="2147483728" r:id="rId3"/>
  </p:sldLayoutIdLst>
  <p:hf sldNum="0" hdr="0" ftr="0" dt="0"/>
  <p:txStyles>
    <p:titleStyle>
      <a:lvl1pPr algn="l" defTabSz="685800" rtl="0" eaLnBrk="1" latinLnBrk="0" hangingPunct="1">
        <a:lnSpc>
          <a:spcPct val="90000"/>
        </a:lnSpc>
        <a:spcBef>
          <a:spcPct val="0"/>
        </a:spcBef>
        <a:buNone/>
        <a:defRPr sz="2700" b="0" i="0" kern="1200" cap="all" baseline="0">
          <a:solidFill>
            <a:schemeClr val="tx1"/>
          </a:solidFill>
          <a:latin typeface="Raleway Black" charset="0"/>
          <a:ea typeface="+mj-ea"/>
          <a:cs typeface="+mj-cs"/>
        </a:defRPr>
      </a:lvl1pPr>
    </p:titleStyle>
    <p:bodyStyle>
      <a:lvl1pPr marL="0" indent="0" algn="l" defTabSz="685800" rtl="0" eaLnBrk="1" latinLnBrk="0" hangingPunct="1">
        <a:lnSpc>
          <a:spcPct val="90000"/>
        </a:lnSpc>
        <a:spcBef>
          <a:spcPts val="750"/>
        </a:spcBef>
        <a:buFontTx/>
        <a:buNone/>
        <a:defRPr sz="1600" b="0" i="0" kern="1200" baseline="0">
          <a:solidFill>
            <a:schemeClr val="tx1"/>
          </a:solidFill>
          <a:latin typeface="Raleway Normaali" charset="0"/>
          <a:ea typeface="+mn-ea"/>
          <a:cs typeface="+mn-cs"/>
        </a:defRPr>
      </a:lvl1pPr>
      <a:lvl2pPr marL="342900" indent="0" algn="l" defTabSz="685800" rtl="0" eaLnBrk="1" latinLnBrk="0" hangingPunct="1">
        <a:lnSpc>
          <a:spcPct val="90000"/>
        </a:lnSpc>
        <a:spcBef>
          <a:spcPts val="375"/>
        </a:spcBef>
        <a:buFontTx/>
        <a:buNone/>
        <a:defRPr sz="1600" b="0" i="0" kern="1200" baseline="0">
          <a:solidFill>
            <a:schemeClr val="tx1"/>
          </a:solidFill>
          <a:latin typeface="Raleway Normaali" charset="0"/>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Raleway Normaali" charset="0"/>
          <a:ea typeface="+mn-ea"/>
          <a:cs typeface="+mn-cs"/>
        </a:defRPr>
      </a:lvl3pPr>
      <a:lvl4pPr marL="1028700" indent="0" algn="l" defTabSz="685800" rtl="0" eaLnBrk="1" latinLnBrk="0" hangingPunct="1">
        <a:lnSpc>
          <a:spcPct val="90000"/>
        </a:lnSpc>
        <a:spcBef>
          <a:spcPts val="375"/>
        </a:spcBef>
        <a:buFontTx/>
        <a:buNone/>
        <a:defRPr sz="1600" b="0" i="0" kern="1200" baseline="0">
          <a:solidFill>
            <a:schemeClr val="tx1"/>
          </a:solidFill>
          <a:latin typeface="Raleway Normaali" charset="0"/>
          <a:ea typeface="+mn-ea"/>
          <a:cs typeface="+mn-cs"/>
        </a:defRPr>
      </a:lvl4pPr>
      <a:lvl5pPr marL="1371600" indent="0" algn="l" defTabSz="685800" rtl="0" eaLnBrk="1" latinLnBrk="0" hangingPunct="1">
        <a:lnSpc>
          <a:spcPct val="90000"/>
        </a:lnSpc>
        <a:spcBef>
          <a:spcPts val="375"/>
        </a:spcBef>
        <a:buFontTx/>
        <a:buNone/>
        <a:defRPr sz="1600" b="0" i="0" kern="1200" baseline="0">
          <a:solidFill>
            <a:schemeClr val="tx1"/>
          </a:solidFill>
          <a:latin typeface="Raleway Normaali" charset="0"/>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kstin paikkamerkki 4">
            <a:extLst>
              <a:ext uri="{FF2B5EF4-FFF2-40B4-BE49-F238E27FC236}">
                <a16:creationId xmlns:a16="http://schemas.microsoft.com/office/drawing/2014/main" id="{2383FECB-DD74-9F5E-E334-23E269E92022}"/>
              </a:ext>
            </a:extLst>
          </p:cNvPr>
          <p:cNvSpPr>
            <a:spLocks noGrp="1"/>
          </p:cNvSpPr>
          <p:nvPr>
            <p:ph type="body" idx="1"/>
          </p:nvPr>
        </p:nvSpPr>
        <p:spPr>
          <a:xfrm>
            <a:off x="1781733" y="3220439"/>
            <a:ext cx="5307436" cy="817306"/>
          </a:xfrm>
          <a:prstGeom prst="rect">
            <a:avLst/>
          </a:prstGeom>
          <a:effectLst>
            <a:outerShdw blurRad="50800" dist="45522" dir="2700000" sx="91180" sy="91180" algn="tl" rotWithShape="0">
              <a:prstClr val="black">
                <a:alpha val="40000"/>
              </a:prstClr>
            </a:outerShdw>
          </a:effectLst>
        </p:spPr>
        <p:txBody>
          <a:bodyPr vert="horz" lIns="91440" tIns="45720" rIns="91440" bIns="45720" rtlCol="0">
            <a:normAutofit/>
          </a:bodyPr>
          <a:lstStyle/>
          <a:p>
            <a:pPr lvl="0"/>
            <a:endParaRPr lang="fi-FI" dirty="0"/>
          </a:p>
        </p:txBody>
      </p:sp>
      <p:sp>
        <p:nvSpPr>
          <p:cNvPr id="6" name="Otsikon paikkamerkki 5">
            <a:extLst>
              <a:ext uri="{FF2B5EF4-FFF2-40B4-BE49-F238E27FC236}">
                <a16:creationId xmlns:a16="http://schemas.microsoft.com/office/drawing/2014/main" id="{F8C0B707-4E8E-CC7D-8274-1C9AED7A5933}"/>
              </a:ext>
            </a:extLst>
          </p:cNvPr>
          <p:cNvSpPr>
            <a:spLocks noGrp="1"/>
          </p:cNvSpPr>
          <p:nvPr>
            <p:ph type="title"/>
          </p:nvPr>
        </p:nvSpPr>
        <p:spPr>
          <a:xfrm>
            <a:off x="1769532" y="1953873"/>
            <a:ext cx="5319637" cy="993775"/>
          </a:xfrm>
          <a:prstGeom prst="rect">
            <a:avLst/>
          </a:prstGeom>
        </p:spPr>
        <p:txBody>
          <a:bodyPr vert="horz" lIns="91440" tIns="45720" rIns="91440" bIns="45720" rtlCol="0" anchor="ctr" anchorCtr="0">
            <a:normAutofit/>
          </a:bodyPr>
          <a:lstStyle/>
          <a:p>
            <a:endParaRPr lang="fi-FI" dirty="0"/>
          </a:p>
        </p:txBody>
      </p:sp>
      <p:pic>
        <p:nvPicPr>
          <p:cNvPr id="4" name="Picture 3">
            <a:extLst>
              <a:ext uri="{FF2B5EF4-FFF2-40B4-BE49-F238E27FC236}">
                <a16:creationId xmlns:a16="http://schemas.microsoft.com/office/drawing/2014/main" id="{017AFBFE-CBD7-0B48-46C5-876D6C70EEFF}"/>
              </a:ext>
            </a:extLst>
          </p:cNvPr>
          <p:cNvPicPr>
            <a:picLocks noChangeAspect="1"/>
          </p:cNvPicPr>
          <p:nvPr userDrawn="1"/>
        </p:nvPicPr>
        <p:blipFill>
          <a:blip r:embed="rId8"/>
          <a:srcRect/>
          <a:stretch/>
        </p:blipFill>
        <p:spPr>
          <a:xfrm>
            <a:off x="134109" y="4614752"/>
            <a:ext cx="1104141" cy="414537"/>
          </a:xfrm>
          <a:prstGeom prst="rect">
            <a:avLst/>
          </a:prstGeom>
        </p:spPr>
      </p:pic>
    </p:spTree>
    <p:extLst>
      <p:ext uri="{BB962C8B-B14F-4D97-AF65-F5344CB8AC3E}">
        <p14:creationId xmlns:p14="http://schemas.microsoft.com/office/powerpoint/2010/main" val="1155549917"/>
      </p:ext>
    </p:extLst>
  </p:cSld>
  <p:clrMap bg1="dk1" tx1="lt1" bg2="dk2" tx2="lt2" accent1="accent1" accent2="accent2" accent3="accent3" accent4="accent4" accent5="accent5" accent6="accent6" hlink="hlink" folHlink="folHlink"/>
  <p:sldLayoutIdLst>
    <p:sldLayoutId id="2147483730" r:id="rId1"/>
    <p:sldLayoutId id="2147483733" r:id="rId2"/>
    <p:sldLayoutId id="2147483737" r:id="rId3"/>
    <p:sldLayoutId id="2147483734" r:id="rId4"/>
    <p:sldLayoutId id="2147483735" r:id="rId5"/>
    <p:sldLayoutId id="2147483736" r:id="rId6"/>
  </p:sldLayoutIdLst>
  <p:hf sldNum="0" hdr="0" ftr="0" dt="0"/>
  <p:txStyles>
    <p:titleStyle>
      <a:lvl1pPr algn="l" defTabSz="685800" rtl="0" eaLnBrk="1" latinLnBrk="0" hangingPunct="1">
        <a:lnSpc>
          <a:spcPct val="90000"/>
        </a:lnSpc>
        <a:spcBef>
          <a:spcPct val="0"/>
        </a:spcBef>
        <a:buNone/>
        <a:defRPr sz="2700" b="0" i="0" kern="1200" cap="all" baseline="0">
          <a:solidFill>
            <a:schemeClr val="tx1"/>
          </a:solidFill>
          <a:effectLst>
            <a:outerShdw blurRad="50800" dist="38100" dir="2700000" algn="tl" rotWithShape="0">
              <a:prstClr val="black">
                <a:alpha val="40000"/>
              </a:prstClr>
            </a:outerShdw>
          </a:effectLst>
          <a:latin typeface="Raleway Black" charset="0"/>
          <a:ea typeface="+mj-ea"/>
          <a:cs typeface="+mj-cs"/>
        </a:defRPr>
      </a:lvl1pPr>
    </p:titleStyle>
    <p:bodyStyle>
      <a:lvl1pPr marL="0" indent="0" algn="l" defTabSz="685800" rtl="0" eaLnBrk="1" latinLnBrk="0" hangingPunct="1">
        <a:lnSpc>
          <a:spcPct val="90000"/>
        </a:lnSpc>
        <a:spcBef>
          <a:spcPts val="750"/>
        </a:spcBef>
        <a:buFontTx/>
        <a:buNone/>
        <a:defRPr sz="1600" b="0" i="0" kern="1200" baseline="0">
          <a:solidFill>
            <a:schemeClr val="tx1"/>
          </a:solidFill>
          <a:latin typeface="Raleway Normaali" charset="0"/>
          <a:ea typeface="+mn-ea"/>
          <a:cs typeface="+mn-cs"/>
        </a:defRPr>
      </a:lvl1pPr>
      <a:lvl2pPr marL="342900" indent="0" algn="l" defTabSz="685800" rtl="0" eaLnBrk="1" latinLnBrk="0" hangingPunct="1">
        <a:lnSpc>
          <a:spcPct val="90000"/>
        </a:lnSpc>
        <a:spcBef>
          <a:spcPts val="375"/>
        </a:spcBef>
        <a:buFontTx/>
        <a:buNone/>
        <a:defRPr sz="1600" b="0" i="0" kern="1200" baseline="0">
          <a:solidFill>
            <a:schemeClr val="tx1"/>
          </a:solidFill>
          <a:latin typeface="Raleway Normaali" charset="0"/>
          <a:ea typeface="+mn-ea"/>
          <a:cs typeface="+mn-cs"/>
        </a:defRPr>
      </a:lvl2pPr>
      <a:lvl3pPr marL="685800" indent="0" algn="l" defTabSz="685800" rtl="0" eaLnBrk="1" latinLnBrk="0" hangingPunct="1">
        <a:lnSpc>
          <a:spcPct val="90000"/>
        </a:lnSpc>
        <a:spcBef>
          <a:spcPts val="375"/>
        </a:spcBef>
        <a:buFontTx/>
        <a:buNone/>
        <a:defRPr sz="1600" b="0" i="0" kern="1200" baseline="0">
          <a:solidFill>
            <a:schemeClr val="tx1"/>
          </a:solidFill>
          <a:latin typeface="Raleway Normaali" charset="0"/>
          <a:ea typeface="+mn-ea"/>
          <a:cs typeface="+mn-cs"/>
        </a:defRPr>
      </a:lvl3pPr>
      <a:lvl4pPr marL="1028700" indent="0" algn="l" defTabSz="685800" rtl="0" eaLnBrk="1" latinLnBrk="0" hangingPunct="1">
        <a:lnSpc>
          <a:spcPct val="90000"/>
        </a:lnSpc>
        <a:spcBef>
          <a:spcPts val="375"/>
        </a:spcBef>
        <a:buFontTx/>
        <a:buNone/>
        <a:defRPr sz="1600" b="0" i="0" kern="1200" baseline="0">
          <a:solidFill>
            <a:schemeClr val="tx1"/>
          </a:solidFill>
          <a:latin typeface="Raleway Normaali" charset="0"/>
          <a:ea typeface="+mn-ea"/>
          <a:cs typeface="+mn-cs"/>
        </a:defRPr>
      </a:lvl4pPr>
      <a:lvl5pPr marL="1371600" indent="0" algn="l" defTabSz="685800" rtl="0" eaLnBrk="1" latinLnBrk="0" hangingPunct="1">
        <a:lnSpc>
          <a:spcPct val="90000"/>
        </a:lnSpc>
        <a:spcBef>
          <a:spcPts val="375"/>
        </a:spcBef>
        <a:buFontTx/>
        <a:buNone/>
        <a:defRPr sz="1600" b="0" i="0" kern="1200" baseline="0">
          <a:solidFill>
            <a:schemeClr val="tx1"/>
          </a:solidFill>
          <a:latin typeface="Raleway Normaali" charset="0"/>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554804" y="274638"/>
            <a:ext cx="8147689" cy="740093"/>
          </a:xfrm>
          <a:prstGeom prst="rect">
            <a:avLst/>
          </a:prstGeom>
        </p:spPr>
        <p:txBody>
          <a:bodyPr vert="horz" lIns="91440" tIns="45720" rIns="91440" bIns="45720" rtlCol="0" anchor="ctr">
            <a:normAutofit/>
          </a:bodyPr>
          <a:lstStyle/>
          <a:p>
            <a:r>
              <a:rPr lang="fi-FI"/>
              <a:t>Muokkaa perustyylejä naps.</a:t>
            </a:r>
          </a:p>
        </p:txBody>
      </p:sp>
      <p:sp>
        <p:nvSpPr>
          <p:cNvPr id="3" name="Tekstin paikkamerkki 2"/>
          <p:cNvSpPr>
            <a:spLocks noGrp="1"/>
          </p:cNvSpPr>
          <p:nvPr>
            <p:ph type="body" idx="1"/>
          </p:nvPr>
        </p:nvSpPr>
        <p:spPr>
          <a:xfrm>
            <a:off x="554804" y="1119600"/>
            <a:ext cx="7920000" cy="3384000"/>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p:txBody>
      </p:sp>
      <p:pic>
        <p:nvPicPr>
          <p:cNvPr id="4" name="Kuva 3"/>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134584" y="4613180"/>
            <a:ext cx="329270" cy="396240"/>
          </a:xfrm>
          <a:prstGeom prst="rect">
            <a:avLst/>
          </a:prstGeom>
        </p:spPr>
      </p:pic>
      <p:sp>
        <p:nvSpPr>
          <p:cNvPr id="5" name="Tekstiruutu 4">
            <a:extLst>
              <a:ext uri="{FF2B5EF4-FFF2-40B4-BE49-F238E27FC236}">
                <a16:creationId xmlns:a16="http://schemas.microsoft.com/office/drawing/2014/main" id="{89DB9EEE-55F7-347F-B42F-F748A7C3EBE8}"/>
              </a:ext>
            </a:extLst>
          </p:cNvPr>
          <p:cNvSpPr txBox="1"/>
          <p:nvPr userDrawn="1"/>
        </p:nvSpPr>
        <p:spPr>
          <a:xfrm>
            <a:off x="6545610" y="4598435"/>
            <a:ext cx="2156883" cy="246221"/>
          </a:xfrm>
          <a:prstGeom prst="rect">
            <a:avLst/>
          </a:prstGeom>
          <a:noFill/>
        </p:spPr>
        <p:txBody>
          <a:bodyPr wrap="square" lIns="90000" rIns="0" rtlCol="0">
            <a:spAutoFit/>
          </a:bodyPr>
          <a:lstStyle/>
          <a:p>
            <a:pPr algn="r"/>
            <a:r>
              <a:rPr lang="fi-FI" sz="1000" baseline="0" dirty="0" err="1">
                <a:solidFill>
                  <a:schemeClr val="tx1"/>
                </a:solidFill>
                <a:latin typeface="Raleway Bold" charset="0"/>
              </a:rPr>
              <a:t>puunjalostusinsinoorit.fi</a:t>
            </a:r>
            <a:endParaRPr lang="fi-FI" sz="1000" baseline="0" dirty="0">
              <a:solidFill>
                <a:schemeClr val="tx1"/>
              </a:solidFill>
              <a:latin typeface="Raleway Bold" charset="0"/>
            </a:endParaRPr>
          </a:p>
        </p:txBody>
      </p:sp>
      <p:pic>
        <p:nvPicPr>
          <p:cNvPr id="6" name="Kuva 5">
            <a:extLst>
              <a:ext uri="{FF2B5EF4-FFF2-40B4-BE49-F238E27FC236}">
                <a16:creationId xmlns:a16="http://schemas.microsoft.com/office/drawing/2014/main" id="{B7D61835-532A-80F8-0A94-5901D766CD2C}"/>
              </a:ext>
            </a:extLst>
          </p:cNvPr>
          <p:cNvPicPr>
            <a:picLocks noChangeAspect="1"/>
          </p:cNvPicPr>
          <p:nvPr userDrawn="1"/>
        </p:nvPicPr>
        <p:blipFill>
          <a:blip r:embed="rId12"/>
          <a:srcRect/>
          <a:stretch/>
        </p:blipFill>
        <p:spPr>
          <a:xfrm>
            <a:off x="8069688" y="4836624"/>
            <a:ext cx="640713" cy="166292"/>
          </a:xfrm>
          <a:prstGeom prst="rect">
            <a:avLst/>
          </a:prstGeom>
        </p:spPr>
      </p:pic>
      <p:sp>
        <p:nvSpPr>
          <p:cNvPr id="14" name="Päivämäärän paikkamerkki 13">
            <a:extLst>
              <a:ext uri="{FF2B5EF4-FFF2-40B4-BE49-F238E27FC236}">
                <a16:creationId xmlns:a16="http://schemas.microsoft.com/office/drawing/2014/main" id="{3F9F9511-D1D2-686A-6394-EF743E3D181A}"/>
              </a:ext>
            </a:extLst>
          </p:cNvPr>
          <p:cNvSpPr>
            <a:spLocks noGrp="1"/>
          </p:cNvSpPr>
          <p:nvPr>
            <p:ph type="dt" sz="half" idx="2"/>
          </p:nvPr>
        </p:nvSpPr>
        <p:spPr>
          <a:xfrm>
            <a:off x="540991" y="4767263"/>
            <a:ext cx="2057400" cy="274637"/>
          </a:xfrm>
          <a:prstGeom prst="rect">
            <a:avLst/>
          </a:prstGeom>
        </p:spPr>
        <p:txBody>
          <a:bodyPr vert="horz" lIns="91440" tIns="45720" rIns="91440" bIns="45720" rtlCol="0" anchor="ctr"/>
          <a:lstStyle>
            <a:lvl1pPr algn="l">
              <a:defRPr sz="800" baseline="0">
                <a:solidFill>
                  <a:schemeClr val="tx1"/>
                </a:solidFill>
                <a:latin typeface="Raleway" panose="020B0503030101060003" pitchFamily="34" charset="77"/>
              </a:defRPr>
            </a:lvl1pPr>
          </a:lstStyle>
          <a:p>
            <a:fld id="{62A0630A-C5D6-438E-9D14-36ECB59ADC08}" type="datetime1">
              <a:rPr lang="en-US" smtClean="0"/>
              <a:t>6/4/2026</a:t>
            </a:fld>
            <a:endParaRPr lang="fi-FI" dirty="0"/>
          </a:p>
        </p:txBody>
      </p:sp>
      <p:sp>
        <p:nvSpPr>
          <p:cNvPr id="15" name="Dian numeron paikkamerkki 14">
            <a:extLst>
              <a:ext uri="{FF2B5EF4-FFF2-40B4-BE49-F238E27FC236}">
                <a16:creationId xmlns:a16="http://schemas.microsoft.com/office/drawing/2014/main" id="{54F69E7F-5DB1-604F-E566-1B6F162125EC}"/>
              </a:ext>
            </a:extLst>
          </p:cNvPr>
          <p:cNvSpPr>
            <a:spLocks noGrp="1"/>
          </p:cNvSpPr>
          <p:nvPr>
            <p:ph type="sldNum" sz="quarter" idx="4"/>
          </p:nvPr>
        </p:nvSpPr>
        <p:spPr>
          <a:xfrm>
            <a:off x="0" y="4767263"/>
            <a:ext cx="9144000" cy="274637"/>
          </a:xfrm>
          <a:prstGeom prst="rect">
            <a:avLst/>
          </a:prstGeom>
        </p:spPr>
        <p:txBody>
          <a:bodyPr vert="horz" lIns="91440" tIns="45720" rIns="91440" bIns="45720" rtlCol="0" anchor="ctr"/>
          <a:lstStyle>
            <a:lvl1pPr algn="ctr">
              <a:defRPr sz="800" baseline="0">
                <a:solidFill>
                  <a:schemeClr val="tx1"/>
                </a:solidFill>
                <a:latin typeface="Raleway" panose="020B0503030101060003" pitchFamily="34" charset="77"/>
              </a:defRPr>
            </a:lvl1pPr>
          </a:lstStyle>
          <a:p>
            <a:fld id="{646F55A5-9B79-904E-BB01-DD0A4397EDF5}" type="slidenum">
              <a:rPr lang="fi-FI" smtClean="0"/>
              <a:pPr/>
              <a:t>‹#›</a:t>
            </a:fld>
            <a:endParaRPr lang="fi-FI" dirty="0"/>
          </a:p>
        </p:txBody>
      </p:sp>
    </p:spTree>
    <p:extLst>
      <p:ext uri="{BB962C8B-B14F-4D97-AF65-F5344CB8AC3E}">
        <p14:creationId xmlns:p14="http://schemas.microsoft.com/office/powerpoint/2010/main" val="1970433216"/>
      </p:ext>
    </p:extLst>
  </p:cSld>
  <p:clrMap bg1="lt1" tx1="dk1" bg2="lt2" tx2="dk2" accent1="accent1" accent2="accent2" accent3="accent3" accent4="accent4" accent5="accent5" accent6="accent6" hlink="hlink" folHlink="folHlink"/>
  <p:sldLayoutIdLst>
    <p:sldLayoutId id="2147483677" r:id="rId1"/>
    <p:sldLayoutId id="2147483738" r:id="rId2"/>
    <p:sldLayoutId id="2147483679" r:id="rId3"/>
    <p:sldLayoutId id="2147483682" r:id="rId4"/>
    <p:sldLayoutId id="2147483683" r:id="rId5"/>
    <p:sldLayoutId id="2147483680" r:id="rId6"/>
    <p:sldLayoutId id="2147483681" r:id="rId7"/>
    <p:sldLayoutId id="2147483739" r:id="rId8"/>
    <p:sldLayoutId id="2147483771" r:id="rId9"/>
  </p:sldLayoutIdLst>
  <p:hf sldNum="0" hdr="0" ftr="0" dt="0"/>
  <p:txStyles>
    <p:titleStyle>
      <a:lvl1pPr algn="l" defTabSz="685800" rtl="0" eaLnBrk="1" latinLnBrk="0" hangingPunct="1">
        <a:lnSpc>
          <a:spcPct val="90000"/>
        </a:lnSpc>
        <a:spcBef>
          <a:spcPct val="0"/>
        </a:spcBef>
        <a:buNone/>
        <a:defRPr sz="2300" b="0" i="0" kern="1200" cap="all" baseline="0">
          <a:solidFill>
            <a:schemeClr val="tx1"/>
          </a:solidFill>
          <a:latin typeface="Raleway Black" charset="0"/>
          <a:ea typeface="+mj-ea"/>
          <a:cs typeface="+mj-cs"/>
        </a:defRPr>
      </a:lvl1pPr>
    </p:titleStyle>
    <p:bodyStyle>
      <a:lvl1pPr marL="180000" indent="-180000" algn="l" defTabSz="180000" rtl="0" eaLnBrk="1" latinLnBrk="0" hangingPunct="1">
        <a:lnSpc>
          <a:spcPct val="100000"/>
        </a:lnSpc>
        <a:spcBef>
          <a:spcPts val="400"/>
        </a:spcBef>
        <a:spcAft>
          <a:spcPts val="100"/>
        </a:spcAft>
        <a:buSzPct val="110000"/>
        <a:buFont typeface="Arial"/>
        <a:buChar char="•"/>
        <a:tabLst>
          <a:tab pos="180000" algn="l"/>
        </a:tabLst>
        <a:defRPr sz="1400" b="0" i="0" kern="1200" baseline="0">
          <a:solidFill>
            <a:schemeClr val="tx1"/>
          </a:solidFill>
          <a:latin typeface="Raleway Normaali" charset="0"/>
          <a:ea typeface="+mn-ea"/>
          <a:cs typeface="+mn-cs"/>
        </a:defRPr>
      </a:lvl1pPr>
      <a:lvl2pPr marL="540000" indent="-252000" algn="l" defTabSz="360000" rtl="0" eaLnBrk="1" latinLnBrk="0" hangingPunct="1">
        <a:lnSpc>
          <a:spcPct val="100000"/>
        </a:lnSpc>
        <a:spcBef>
          <a:spcPts val="500"/>
        </a:spcBef>
        <a:spcAft>
          <a:spcPts val="100"/>
        </a:spcAft>
        <a:buClr>
          <a:schemeClr val="tx1"/>
        </a:buClr>
        <a:buSzPct val="110000"/>
        <a:buFont typeface=".AppleSystemUIFont" charset="-120"/>
        <a:buChar char="–"/>
        <a:tabLst>
          <a:tab pos="360000" algn="l"/>
        </a:tabLst>
        <a:defRPr sz="1400" b="0" i="0" kern="1200" baseline="0">
          <a:solidFill>
            <a:schemeClr val="tx1"/>
          </a:solidFill>
          <a:latin typeface="Raleway Normaali" charset="0"/>
          <a:ea typeface="+mn-ea"/>
          <a:cs typeface="+mn-cs"/>
        </a:defRPr>
      </a:lvl2pPr>
      <a:lvl3pPr marL="648000" indent="-180000" algn="l" defTabSz="720000" rtl="0" eaLnBrk="1" latinLnBrk="0" hangingPunct="1">
        <a:lnSpc>
          <a:spcPct val="100000"/>
        </a:lnSpc>
        <a:spcBef>
          <a:spcPts val="400"/>
        </a:spcBef>
        <a:spcAft>
          <a:spcPts val="100"/>
        </a:spcAft>
        <a:buSzPct val="110000"/>
        <a:buFont typeface="Arial"/>
        <a:buChar char="•"/>
        <a:tabLst>
          <a:tab pos="720000" algn="l"/>
        </a:tabLst>
        <a:defRPr sz="1400" b="0" i="0" kern="1200" baseline="0">
          <a:solidFill>
            <a:schemeClr val="tx1"/>
          </a:solidFill>
          <a:latin typeface="Raleway Normaali" charset="0"/>
          <a:ea typeface="+mn-ea"/>
          <a:cs typeface="+mn-cs"/>
        </a:defRPr>
      </a:lvl3pPr>
      <a:lvl4pPr marL="1080000" indent="-171450" algn="l" defTabSz="1080000" rtl="0" eaLnBrk="1" latinLnBrk="0" hangingPunct="1">
        <a:lnSpc>
          <a:spcPct val="90000"/>
        </a:lnSpc>
        <a:spcBef>
          <a:spcPts val="400"/>
        </a:spcBef>
        <a:spcAft>
          <a:spcPts val="200"/>
        </a:spcAft>
        <a:buFont typeface="Arial"/>
        <a:buChar char="•"/>
        <a:tabLst>
          <a:tab pos="900000" algn="l"/>
          <a:tab pos="1080000" algn="l"/>
        </a:tabLst>
        <a:defRPr sz="1400" b="0" i="1" kern="1200" baseline="0">
          <a:solidFill>
            <a:schemeClr val="tx1"/>
          </a:solidFill>
          <a:latin typeface="Raleway Normaali" charset="0"/>
          <a:ea typeface="+mn-ea"/>
          <a:cs typeface="+mn-cs"/>
        </a:defRPr>
      </a:lvl4pPr>
      <a:lvl5pPr marL="1543050" indent="-171450" algn="l" defTabSz="685800" rtl="0" eaLnBrk="1" latinLnBrk="0" hangingPunct="1">
        <a:lnSpc>
          <a:spcPct val="90000"/>
        </a:lnSpc>
        <a:spcBef>
          <a:spcPts val="375"/>
        </a:spcBef>
        <a:buFont typeface="Arial"/>
        <a:buChar char="•"/>
        <a:defRPr sz="1300" b="0" i="0" kern="1200" baseline="0">
          <a:solidFill>
            <a:schemeClr val="tx1"/>
          </a:solidFill>
          <a:latin typeface="Raleway Normaali" charset="0"/>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a:blip r:embed="rId9">
            <a:alphaModFix amt="51000"/>
          </a:blip>
          <a:stretch>
            <a:fillRect/>
          </a:stretch>
        </a:blip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554804" y="274638"/>
            <a:ext cx="8147689" cy="740093"/>
          </a:xfrm>
          <a:prstGeom prst="rect">
            <a:avLst/>
          </a:prstGeom>
        </p:spPr>
        <p:txBody>
          <a:bodyPr vert="horz" lIns="91440" tIns="45720" rIns="91440" bIns="45720" rtlCol="0" anchor="ctr">
            <a:normAutofit/>
          </a:bodyPr>
          <a:lstStyle/>
          <a:p>
            <a:r>
              <a:rPr lang="fi-FI"/>
              <a:t>Muokkaa perustyylejä naps.</a:t>
            </a:r>
          </a:p>
        </p:txBody>
      </p:sp>
      <p:sp>
        <p:nvSpPr>
          <p:cNvPr id="3" name="Tekstin paikkamerkki 2"/>
          <p:cNvSpPr>
            <a:spLocks noGrp="1"/>
          </p:cNvSpPr>
          <p:nvPr>
            <p:ph type="body" idx="1"/>
          </p:nvPr>
        </p:nvSpPr>
        <p:spPr>
          <a:xfrm>
            <a:off x="554804" y="1119600"/>
            <a:ext cx="7920000" cy="3384000"/>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p:txBody>
      </p:sp>
      <p:pic>
        <p:nvPicPr>
          <p:cNvPr id="4" name="Kuva 3"/>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34584" y="4613180"/>
            <a:ext cx="329270" cy="396240"/>
          </a:xfrm>
          <a:prstGeom prst="rect">
            <a:avLst/>
          </a:prstGeom>
        </p:spPr>
      </p:pic>
      <p:sp>
        <p:nvSpPr>
          <p:cNvPr id="5" name="Tekstiruutu 4">
            <a:extLst>
              <a:ext uri="{FF2B5EF4-FFF2-40B4-BE49-F238E27FC236}">
                <a16:creationId xmlns:a16="http://schemas.microsoft.com/office/drawing/2014/main" id="{89DB9EEE-55F7-347F-B42F-F748A7C3EBE8}"/>
              </a:ext>
            </a:extLst>
          </p:cNvPr>
          <p:cNvSpPr txBox="1"/>
          <p:nvPr userDrawn="1"/>
        </p:nvSpPr>
        <p:spPr>
          <a:xfrm>
            <a:off x="6545610" y="4598435"/>
            <a:ext cx="2156883" cy="246221"/>
          </a:xfrm>
          <a:prstGeom prst="rect">
            <a:avLst/>
          </a:prstGeom>
          <a:noFill/>
        </p:spPr>
        <p:txBody>
          <a:bodyPr wrap="square" lIns="90000" rIns="0" rtlCol="0">
            <a:spAutoFit/>
          </a:bodyPr>
          <a:lstStyle/>
          <a:p>
            <a:pPr algn="r"/>
            <a:r>
              <a:rPr lang="fi-FI" sz="1000" baseline="0" dirty="0" err="1">
                <a:solidFill>
                  <a:schemeClr val="tx1"/>
                </a:solidFill>
                <a:latin typeface="Raleway Bold" charset="0"/>
              </a:rPr>
              <a:t>puunjalostusinsinoorit.fi</a:t>
            </a:r>
            <a:endParaRPr lang="fi-FI" sz="1000" baseline="0" dirty="0">
              <a:solidFill>
                <a:schemeClr val="tx1"/>
              </a:solidFill>
              <a:latin typeface="Raleway Bold" charset="0"/>
            </a:endParaRPr>
          </a:p>
        </p:txBody>
      </p:sp>
      <p:pic>
        <p:nvPicPr>
          <p:cNvPr id="6" name="Kuva 5">
            <a:extLst>
              <a:ext uri="{FF2B5EF4-FFF2-40B4-BE49-F238E27FC236}">
                <a16:creationId xmlns:a16="http://schemas.microsoft.com/office/drawing/2014/main" id="{B7D61835-532A-80F8-0A94-5901D766CD2C}"/>
              </a:ext>
            </a:extLst>
          </p:cNvPr>
          <p:cNvPicPr>
            <a:picLocks noChangeAspect="1"/>
          </p:cNvPicPr>
          <p:nvPr userDrawn="1"/>
        </p:nvPicPr>
        <p:blipFill>
          <a:blip r:embed="rId11"/>
          <a:srcRect/>
          <a:stretch/>
        </p:blipFill>
        <p:spPr>
          <a:xfrm>
            <a:off x="8069688" y="4836624"/>
            <a:ext cx="640713" cy="166292"/>
          </a:xfrm>
          <a:prstGeom prst="rect">
            <a:avLst/>
          </a:prstGeom>
        </p:spPr>
      </p:pic>
      <p:sp>
        <p:nvSpPr>
          <p:cNvPr id="14" name="Päivämäärän paikkamerkki 13">
            <a:extLst>
              <a:ext uri="{FF2B5EF4-FFF2-40B4-BE49-F238E27FC236}">
                <a16:creationId xmlns:a16="http://schemas.microsoft.com/office/drawing/2014/main" id="{3F9F9511-D1D2-686A-6394-EF743E3D181A}"/>
              </a:ext>
            </a:extLst>
          </p:cNvPr>
          <p:cNvSpPr>
            <a:spLocks noGrp="1"/>
          </p:cNvSpPr>
          <p:nvPr>
            <p:ph type="dt" sz="half" idx="2"/>
          </p:nvPr>
        </p:nvSpPr>
        <p:spPr>
          <a:xfrm>
            <a:off x="540991" y="4767263"/>
            <a:ext cx="2057400" cy="274637"/>
          </a:xfrm>
          <a:prstGeom prst="rect">
            <a:avLst/>
          </a:prstGeom>
        </p:spPr>
        <p:txBody>
          <a:bodyPr vert="horz" lIns="91440" tIns="45720" rIns="91440" bIns="45720" rtlCol="0" anchor="ctr"/>
          <a:lstStyle>
            <a:lvl1pPr algn="l">
              <a:defRPr sz="800" baseline="0">
                <a:solidFill>
                  <a:schemeClr val="tx1"/>
                </a:solidFill>
                <a:latin typeface="Raleway" panose="020B0503030101060003" pitchFamily="34" charset="77"/>
              </a:defRPr>
            </a:lvl1pPr>
          </a:lstStyle>
          <a:p>
            <a:fld id="{5141E147-2DCB-46F5-B336-2C720D50F4F4}" type="datetime1">
              <a:rPr lang="en-US" smtClean="0"/>
              <a:t>6/4/2026</a:t>
            </a:fld>
            <a:endParaRPr lang="fi-FI" dirty="0"/>
          </a:p>
        </p:txBody>
      </p:sp>
      <p:sp>
        <p:nvSpPr>
          <p:cNvPr id="15" name="Dian numeron paikkamerkki 14">
            <a:extLst>
              <a:ext uri="{FF2B5EF4-FFF2-40B4-BE49-F238E27FC236}">
                <a16:creationId xmlns:a16="http://schemas.microsoft.com/office/drawing/2014/main" id="{54F69E7F-5DB1-604F-E566-1B6F162125EC}"/>
              </a:ext>
            </a:extLst>
          </p:cNvPr>
          <p:cNvSpPr>
            <a:spLocks noGrp="1"/>
          </p:cNvSpPr>
          <p:nvPr>
            <p:ph type="sldNum" sz="quarter" idx="4"/>
          </p:nvPr>
        </p:nvSpPr>
        <p:spPr>
          <a:xfrm>
            <a:off x="0" y="4767263"/>
            <a:ext cx="9144000" cy="274637"/>
          </a:xfrm>
          <a:prstGeom prst="rect">
            <a:avLst/>
          </a:prstGeom>
        </p:spPr>
        <p:txBody>
          <a:bodyPr vert="horz" lIns="91440" tIns="45720" rIns="91440" bIns="45720" rtlCol="0" anchor="ctr"/>
          <a:lstStyle>
            <a:lvl1pPr algn="ctr">
              <a:defRPr sz="800" baseline="0">
                <a:solidFill>
                  <a:schemeClr val="tx1"/>
                </a:solidFill>
                <a:latin typeface="Raleway" panose="020B0503030101060003" pitchFamily="34" charset="77"/>
              </a:defRPr>
            </a:lvl1pPr>
          </a:lstStyle>
          <a:p>
            <a:fld id="{646F55A5-9B79-904E-BB01-DD0A4397EDF5}" type="slidenum">
              <a:rPr lang="fi-FI" smtClean="0"/>
              <a:pPr/>
              <a:t>‹#›</a:t>
            </a:fld>
            <a:endParaRPr lang="fi-FI" dirty="0"/>
          </a:p>
        </p:txBody>
      </p:sp>
    </p:spTree>
    <p:extLst>
      <p:ext uri="{BB962C8B-B14F-4D97-AF65-F5344CB8AC3E}">
        <p14:creationId xmlns:p14="http://schemas.microsoft.com/office/powerpoint/2010/main" val="133766224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7" r:id="rId7"/>
  </p:sldLayoutIdLst>
  <p:hf sldNum="0" hdr="0" ftr="0" dt="0"/>
  <p:txStyles>
    <p:titleStyle>
      <a:lvl1pPr algn="l" defTabSz="685800" rtl="0" eaLnBrk="1" latinLnBrk="0" hangingPunct="1">
        <a:lnSpc>
          <a:spcPct val="90000"/>
        </a:lnSpc>
        <a:spcBef>
          <a:spcPct val="0"/>
        </a:spcBef>
        <a:buNone/>
        <a:defRPr sz="2300" b="0" i="0" kern="1200" cap="all" baseline="0">
          <a:solidFill>
            <a:schemeClr val="tx1"/>
          </a:solidFill>
          <a:latin typeface="Raleway Black" charset="0"/>
          <a:ea typeface="+mj-ea"/>
          <a:cs typeface="+mj-cs"/>
        </a:defRPr>
      </a:lvl1pPr>
    </p:titleStyle>
    <p:bodyStyle>
      <a:lvl1pPr marL="180000" indent="-180000" algn="l" defTabSz="180000" rtl="0" eaLnBrk="1" latinLnBrk="0" hangingPunct="1">
        <a:lnSpc>
          <a:spcPct val="100000"/>
        </a:lnSpc>
        <a:spcBef>
          <a:spcPts val="400"/>
        </a:spcBef>
        <a:spcAft>
          <a:spcPts val="100"/>
        </a:spcAft>
        <a:buSzPct val="110000"/>
        <a:buFont typeface="Arial"/>
        <a:buChar char="•"/>
        <a:tabLst>
          <a:tab pos="180000" algn="l"/>
        </a:tabLst>
        <a:defRPr sz="1400" b="0" i="0" kern="1200" baseline="0">
          <a:solidFill>
            <a:schemeClr val="tx1"/>
          </a:solidFill>
          <a:latin typeface="Raleway Normaali" charset="0"/>
          <a:ea typeface="+mn-ea"/>
          <a:cs typeface="+mn-cs"/>
        </a:defRPr>
      </a:lvl1pPr>
      <a:lvl2pPr marL="540000" indent="-252000" algn="l" defTabSz="360000" rtl="0" eaLnBrk="1" latinLnBrk="0" hangingPunct="1">
        <a:lnSpc>
          <a:spcPct val="100000"/>
        </a:lnSpc>
        <a:spcBef>
          <a:spcPts val="500"/>
        </a:spcBef>
        <a:spcAft>
          <a:spcPts val="100"/>
        </a:spcAft>
        <a:buClr>
          <a:schemeClr val="tx1"/>
        </a:buClr>
        <a:buSzPct val="110000"/>
        <a:buFont typeface=".AppleSystemUIFont" charset="-120"/>
        <a:buChar char="–"/>
        <a:tabLst>
          <a:tab pos="360000" algn="l"/>
        </a:tabLst>
        <a:defRPr sz="1400" b="0" i="0" kern="1200" baseline="0">
          <a:solidFill>
            <a:schemeClr val="tx1"/>
          </a:solidFill>
          <a:latin typeface="Raleway Normaali" charset="0"/>
          <a:ea typeface="+mn-ea"/>
          <a:cs typeface="+mn-cs"/>
        </a:defRPr>
      </a:lvl2pPr>
      <a:lvl3pPr marL="648000" indent="-180000" algn="l" defTabSz="720000" rtl="0" eaLnBrk="1" latinLnBrk="0" hangingPunct="1">
        <a:lnSpc>
          <a:spcPct val="100000"/>
        </a:lnSpc>
        <a:spcBef>
          <a:spcPts val="400"/>
        </a:spcBef>
        <a:spcAft>
          <a:spcPts val="100"/>
        </a:spcAft>
        <a:buSzPct val="110000"/>
        <a:buFont typeface="Arial"/>
        <a:buChar char="•"/>
        <a:tabLst>
          <a:tab pos="720000" algn="l"/>
        </a:tabLst>
        <a:defRPr sz="1400" b="0" i="0" kern="1200" baseline="0">
          <a:solidFill>
            <a:schemeClr val="tx1"/>
          </a:solidFill>
          <a:latin typeface="Raleway Normaali" charset="0"/>
          <a:ea typeface="+mn-ea"/>
          <a:cs typeface="+mn-cs"/>
        </a:defRPr>
      </a:lvl3pPr>
      <a:lvl4pPr marL="1080000" indent="-171450" algn="l" defTabSz="1080000" rtl="0" eaLnBrk="1" latinLnBrk="0" hangingPunct="1">
        <a:lnSpc>
          <a:spcPct val="90000"/>
        </a:lnSpc>
        <a:spcBef>
          <a:spcPts val="400"/>
        </a:spcBef>
        <a:spcAft>
          <a:spcPts val="200"/>
        </a:spcAft>
        <a:buFont typeface="Arial"/>
        <a:buChar char="•"/>
        <a:tabLst>
          <a:tab pos="900000" algn="l"/>
          <a:tab pos="1080000" algn="l"/>
        </a:tabLst>
        <a:defRPr sz="1400" b="0" i="1" kern="1200" baseline="0">
          <a:solidFill>
            <a:schemeClr val="tx1"/>
          </a:solidFill>
          <a:latin typeface="Raleway Normaali" charset="0"/>
          <a:ea typeface="+mn-ea"/>
          <a:cs typeface="+mn-cs"/>
        </a:defRPr>
      </a:lvl4pPr>
      <a:lvl5pPr marL="1543050" indent="-171450" algn="l" defTabSz="685800" rtl="0" eaLnBrk="1" latinLnBrk="0" hangingPunct="1">
        <a:lnSpc>
          <a:spcPct val="90000"/>
        </a:lnSpc>
        <a:spcBef>
          <a:spcPts val="375"/>
        </a:spcBef>
        <a:buFont typeface="Arial"/>
        <a:buChar char="•"/>
        <a:defRPr sz="1300" b="0" i="0" kern="1200" baseline="0">
          <a:solidFill>
            <a:schemeClr val="tx1"/>
          </a:solidFill>
          <a:latin typeface="Raleway Normaali" charset="0"/>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a:blip r:embed="rId8">
            <a:alphaModFix amt="51000"/>
          </a:blip>
          <a:stretch>
            <a:fillRect/>
          </a:stretch>
        </a:blipFill>
        <a:effectLst/>
      </p:bgPr>
    </p:bg>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EAB9DAB-268C-B9E8-81C4-DECD2195FB96}"/>
              </a:ext>
            </a:extLst>
          </p:cNvPr>
          <p:cNvSpPr/>
          <p:nvPr userDrawn="1"/>
        </p:nvSpPr>
        <p:spPr>
          <a:xfrm>
            <a:off x="463854" y="998542"/>
            <a:ext cx="8238712" cy="34772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on paikkamerkki 1"/>
          <p:cNvSpPr>
            <a:spLocks noGrp="1"/>
          </p:cNvSpPr>
          <p:nvPr>
            <p:ph type="title"/>
          </p:nvPr>
        </p:nvSpPr>
        <p:spPr>
          <a:xfrm>
            <a:off x="554804" y="274638"/>
            <a:ext cx="8147689" cy="740093"/>
          </a:xfrm>
          <a:prstGeom prst="rect">
            <a:avLst/>
          </a:prstGeom>
        </p:spPr>
        <p:txBody>
          <a:bodyPr vert="horz" lIns="91440" tIns="45720" rIns="91440" bIns="45720" rtlCol="0" anchor="ctr">
            <a:normAutofit/>
          </a:bodyPr>
          <a:lstStyle/>
          <a:p>
            <a:r>
              <a:rPr lang="fi-FI"/>
              <a:t>Muokkaa perustyylejä naps.</a:t>
            </a:r>
          </a:p>
        </p:txBody>
      </p:sp>
      <p:sp>
        <p:nvSpPr>
          <p:cNvPr id="3" name="Tekstin paikkamerkki 2"/>
          <p:cNvSpPr>
            <a:spLocks noGrp="1"/>
          </p:cNvSpPr>
          <p:nvPr>
            <p:ph type="body" idx="1"/>
          </p:nvPr>
        </p:nvSpPr>
        <p:spPr>
          <a:xfrm>
            <a:off x="554804" y="1119600"/>
            <a:ext cx="7920000" cy="3281591"/>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p:txBody>
      </p:sp>
      <p:pic>
        <p:nvPicPr>
          <p:cNvPr id="4" name="Kuva 3"/>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34584" y="4613180"/>
            <a:ext cx="329270" cy="396240"/>
          </a:xfrm>
          <a:prstGeom prst="rect">
            <a:avLst/>
          </a:prstGeom>
        </p:spPr>
      </p:pic>
      <p:sp>
        <p:nvSpPr>
          <p:cNvPr id="5" name="Tekstiruutu 4">
            <a:extLst>
              <a:ext uri="{FF2B5EF4-FFF2-40B4-BE49-F238E27FC236}">
                <a16:creationId xmlns:a16="http://schemas.microsoft.com/office/drawing/2014/main" id="{89DB9EEE-55F7-347F-B42F-F748A7C3EBE8}"/>
              </a:ext>
            </a:extLst>
          </p:cNvPr>
          <p:cNvSpPr txBox="1"/>
          <p:nvPr userDrawn="1"/>
        </p:nvSpPr>
        <p:spPr>
          <a:xfrm>
            <a:off x="6545610" y="4598435"/>
            <a:ext cx="2156883" cy="246221"/>
          </a:xfrm>
          <a:prstGeom prst="rect">
            <a:avLst/>
          </a:prstGeom>
          <a:noFill/>
        </p:spPr>
        <p:txBody>
          <a:bodyPr wrap="square" lIns="90000" rIns="0" rtlCol="0">
            <a:spAutoFit/>
          </a:bodyPr>
          <a:lstStyle/>
          <a:p>
            <a:pPr algn="r"/>
            <a:r>
              <a:rPr lang="fi-FI" sz="1000" baseline="0" dirty="0" err="1">
                <a:solidFill>
                  <a:schemeClr val="tx1"/>
                </a:solidFill>
                <a:latin typeface="Raleway Bold" charset="0"/>
              </a:rPr>
              <a:t>puunjalostusinsinoorit.fi</a:t>
            </a:r>
            <a:endParaRPr lang="fi-FI" sz="1000" baseline="0" dirty="0">
              <a:solidFill>
                <a:schemeClr val="tx1"/>
              </a:solidFill>
              <a:latin typeface="Raleway Bold" charset="0"/>
            </a:endParaRPr>
          </a:p>
        </p:txBody>
      </p:sp>
      <p:pic>
        <p:nvPicPr>
          <p:cNvPr id="6" name="Kuva 5">
            <a:extLst>
              <a:ext uri="{FF2B5EF4-FFF2-40B4-BE49-F238E27FC236}">
                <a16:creationId xmlns:a16="http://schemas.microsoft.com/office/drawing/2014/main" id="{B7D61835-532A-80F8-0A94-5901D766CD2C}"/>
              </a:ext>
            </a:extLst>
          </p:cNvPr>
          <p:cNvPicPr>
            <a:picLocks noChangeAspect="1"/>
          </p:cNvPicPr>
          <p:nvPr userDrawn="1"/>
        </p:nvPicPr>
        <p:blipFill>
          <a:blip r:embed="rId10"/>
          <a:srcRect/>
          <a:stretch/>
        </p:blipFill>
        <p:spPr>
          <a:xfrm>
            <a:off x="8069688" y="4836624"/>
            <a:ext cx="640713" cy="166292"/>
          </a:xfrm>
          <a:prstGeom prst="rect">
            <a:avLst/>
          </a:prstGeom>
        </p:spPr>
      </p:pic>
      <p:sp>
        <p:nvSpPr>
          <p:cNvPr id="14" name="Päivämäärän paikkamerkki 13">
            <a:extLst>
              <a:ext uri="{FF2B5EF4-FFF2-40B4-BE49-F238E27FC236}">
                <a16:creationId xmlns:a16="http://schemas.microsoft.com/office/drawing/2014/main" id="{3F9F9511-D1D2-686A-6394-EF743E3D181A}"/>
              </a:ext>
            </a:extLst>
          </p:cNvPr>
          <p:cNvSpPr>
            <a:spLocks noGrp="1"/>
          </p:cNvSpPr>
          <p:nvPr>
            <p:ph type="dt" sz="half" idx="2"/>
          </p:nvPr>
        </p:nvSpPr>
        <p:spPr>
          <a:xfrm>
            <a:off x="540991" y="4767263"/>
            <a:ext cx="2057400" cy="274637"/>
          </a:xfrm>
          <a:prstGeom prst="rect">
            <a:avLst/>
          </a:prstGeom>
        </p:spPr>
        <p:txBody>
          <a:bodyPr vert="horz" lIns="91440" tIns="45720" rIns="91440" bIns="45720" rtlCol="0" anchor="ctr"/>
          <a:lstStyle>
            <a:lvl1pPr algn="l">
              <a:defRPr sz="800" baseline="0">
                <a:solidFill>
                  <a:schemeClr val="tx1"/>
                </a:solidFill>
                <a:latin typeface="Raleway" panose="020B0503030101060003" pitchFamily="34" charset="77"/>
              </a:defRPr>
            </a:lvl1pPr>
          </a:lstStyle>
          <a:p>
            <a:fld id="{A628DDCA-E48D-4C56-B5CC-C706EA4051A4}" type="datetime1">
              <a:rPr lang="en-US" smtClean="0"/>
              <a:t>6/4/2026</a:t>
            </a:fld>
            <a:endParaRPr lang="fi-FI" dirty="0"/>
          </a:p>
        </p:txBody>
      </p:sp>
      <p:sp>
        <p:nvSpPr>
          <p:cNvPr id="15" name="Dian numeron paikkamerkki 14">
            <a:extLst>
              <a:ext uri="{FF2B5EF4-FFF2-40B4-BE49-F238E27FC236}">
                <a16:creationId xmlns:a16="http://schemas.microsoft.com/office/drawing/2014/main" id="{54F69E7F-5DB1-604F-E566-1B6F162125EC}"/>
              </a:ext>
            </a:extLst>
          </p:cNvPr>
          <p:cNvSpPr>
            <a:spLocks noGrp="1"/>
          </p:cNvSpPr>
          <p:nvPr>
            <p:ph type="sldNum" sz="quarter" idx="4"/>
          </p:nvPr>
        </p:nvSpPr>
        <p:spPr>
          <a:xfrm>
            <a:off x="0" y="4767263"/>
            <a:ext cx="9144000" cy="274637"/>
          </a:xfrm>
          <a:prstGeom prst="rect">
            <a:avLst/>
          </a:prstGeom>
        </p:spPr>
        <p:txBody>
          <a:bodyPr vert="horz" lIns="91440" tIns="45720" rIns="91440" bIns="45720" rtlCol="0" anchor="ctr"/>
          <a:lstStyle>
            <a:lvl1pPr algn="ctr">
              <a:defRPr sz="800" baseline="0">
                <a:solidFill>
                  <a:schemeClr val="tx1"/>
                </a:solidFill>
                <a:latin typeface="Raleway" panose="020B0503030101060003" pitchFamily="34" charset="77"/>
              </a:defRPr>
            </a:lvl1pPr>
          </a:lstStyle>
          <a:p>
            <a:fld id="{646F55A5-9B79-904E-BB01-DD0A4397EDF5}" type="slidenum">
              <a:rPr lang="fi-FI" smtClean="0"/>
              <a:pPr/>
              <a:t>‹#›</a:t>
            </a:fld>
            <a:endParaRPr lang="fi-FI" dirty="0"/>
          </a:p>
        </p:txBody>
      </p:sp>
    </p:spTree>
    <p:extLst>
      <p:ext uri="{BB962C8B-B14F-4D97-AF65-F5344CB8AC3E}">
        <p14:creationId xmlns:p14="http://schemas.microsoft.com/office/powerpoint/2010/main" val="3013876258"/>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9" r:id="rId4"/>
    <p:sldLayoutId id="2147483770" r:id="rId5"/>
    <p:sldLayoutId id="2147483767" r:id="rId6"/>
  </p:sldLayoutIdLst>
  <p:hf sldNum="0" hdr="0" ftr="0" dt="0"/>
  <p:txStyles>
    <p:titleStyle>
      <a:lvl1pPr algn="l" defTabSz="685800" rtl="0" eaLnBrk="1" latinLnBrk="0" hangingPunct="1">
        <a:lnSpc>
          <a:spcPct val="90000"/>
        </a:lnSpc>
        <a:spcBef>
          <a:spcPct val="0"/>
        </a:spcBef>
        <a:buNone/>
        <a:defRPr sz="2300" b="0" i="0" kern="1200" cap="all" baseline="0">
          <a:solidFill>
            <a:schemeClr val="tx1"/>
          </a:solidFill>
          <a:latin typeface="Raleway Black" charset="0"/>
          <a:ea typeface="+mj-ea"/>
          <a:cs typeface="+mj-cs"/>
        </a:defRPr>
      </a:lvl1pPr>
    </p:titleStyle>
    <p:bodyStyle>
      <a:lvl1pPr marL="180000" indent="-180000" algn="l" defTabSz="180000" rtl="0" eaLnBrk="1" latinLnBrk="0" hangingPunct="1">
        <a:lnSpc>
          <a:spcPct val="100000"/>
        </a:lnSpc>
        <a:spcBef>
          <a:spcPts val="400"/>
        </a:spcBef>
        <a:spcAft>
          <a:spcPts val="100"/>
        </a:spcAft>
        <a:buSzPct val="110000"/>
        <a:buFont typeface="Arial"/>
        <a:buChar char="•"/>
        <a:tabLst>
          <a:tab pos="180000" algn="l"/>
        </a:tabLst>
        <a:defRPr sz="1400" b="0" i="0" kern="1200" baseline="0">
          <a:solidFill>
            <a:schemeClr val="tx1"/>
          </a:solidFill>
          <a:latin typeface="Raleway Normaali" charset="0"/>
          <a:ea typeface="+mn-ea"/>
          <a:cs typeface="+mn-cs"/>
        </a:defRPr>
      </a:lvl1pPr>
      <a:lvl2pPr marL="540000" indent="-252000" algn="l" defTabSz="360000" rtl="0" eaLnBrk="1" latinLnBrk="0" hangingPunct="1">
        <a:lnSpc>
          <a:spcPct val="100000"/>
        </a:lnSpc>
        <a:spcBef>
          <a:spcPts val="500"/>
        </a:spcBef>
        <a:spcAft>
          <a:spcPts val="100"/>
        </a:spcAft>
        <a:buClr>
          <a:schemeClr val="tx1"/>
        </a:buClr>
        <a:buSzPct val="110000"/>
        <a:buFont typeface=".AppleSystemUIFont" charset="-120"/>
        <a:buChar char="–"/>
        <a:tabLst>
          <a:tab pos="360000" algn="l"/>
        </a:tabLst>
        <a:defRPr sz="1400" b="0" i="0" kern="1200" baseline="0">
          <a:solidFill>
            <a:schemeClr val="tx1"/>
          </a:solidFill>
          <a:latin typeface="Raleway Normaali" charset="0"/>
          <a:ea typeface="+mn-ea"/>
          <a:cs typeface="+mn-cs"/>
        </a:defRPr>
      </a:lvl2pPr>
      <a:lvl3pPr marL="648000" indent="-180000" algn="l" defTabSz="720000" rtl="0" eaLnBrk="1" latinLnBrk="0" hangingPunct="1">
        <a:lnSpc>
          <a:spcPct val="100000"/>
        </a:lnSpc>
        <a:spcBef>
          <a:spcPts val="400"/>
        </a:spcBef>
        <a:spcAft>
          <a:spcPts val="100"/>
        </a:spcAft>
        <a:buSzPct val="110000"/>
        <a:buFont typeface="Arial"/>
        <a:buChar char="•"/>
        <a:tabLst>
          <a:tab pos="720000" algn="l"/>
        </a:tabLst>
        <a:defRPr sz="1400" b="0" i="0" kern="1200" baseline="0">
          <a:solidFill>
            <a:schemeClr val="tx1"/>
          </a:solidFill>
          <a:latin typeface="Raleway Normaali" charset="0"/>
          <a:ea typeface="+mn-ea"/>
          <a:cs typeface="+mn-cs"/>
        </a:defRPr>
      </a:lvl3pPr>
      <a:lvl4pPr marL="1080000" indent="-171450" algn="l" defTabSz="1080000" rtl="0" eaLnBrk="1" latinLnBrk="0" hangingPunct="1">
        <a:lnSpc>
          <a:spcPct val="90000"/>
        </a:lnSpc>
        <a:spcBef>
          <a:spcPts val="400"/>
        </a:spcBef>
        <a:spcAft>
          <a:spcPts val="200"/>
        </a:spcAft>
        <a:buFont typeface="Arial"/>
        <a:buChar char="•"/>
        <a:tabLst>
          <a:tab pos="900000" algn="l"/>
          <a:tab pos="1080000" algn="l"/>
        </a:tabLst>
        <a:defRPr sz="1400" b="0" i="1" kern="1200" baseline="0">
          <a:solidFill>
            <a:schemeClr val="tx1"/>
          </a:solidFill>
          <a:latin typeface="Raleway Normaali" charset="0"/>
          <a:ea typeface="+mn-ea"/>
          <a:cs typeface="+mn-cs"/>
        </a:defRPr>
      </a:lvl4pPr>
      <a:lvl5pPr marL="1543050" indent="-171450" algn="l" defTabSz="685800" rtl="0" eaLnBrk="1" latinLnBrk="0" hangingPunct="1">
        <a:lnSpc>
          <a:spcPct val="90000"/>
        </a:lnSpc>
        <a:spcBef>
          <a:spcPts val="375"/>
        </a:spcBef>
        <a:buFont typeface="Arial"/>
        <a:buChar char="•"/>
        <a:defRPr sz="1300" b="0" i="0" kern="1200" baseline="0">
          <a:solidFill>
            <a:schemeClr val="tx1"/>
          </a:solidFill>
          <a:latin typeface="Raleway Normaali" charset="0"/>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svg"/><Relationship Id="rId18" Type="http://schemas.openxmlformats.org/officeDocument/2006/relationships/image" Target="../media/image32.sv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26.svg"/><Relationship Id="rId17" Type="http://schemas.openxmlformats.org/officeDocument/2006/relationships/image" Target="../media/image31.svg"/><Relationship Id="rId2" Type="http://schemas.openxmlformats.org/officeDocument/2006/relationships/notesSlide" Target="../notesSlides/notesSlide6.xml"/><Relationship Id="rId16" Type="http://schemas.openxmlformats.org/officeDocument/2006/relationships/image" Target="../media/image30.svg"/><Relationship Id="rId1" Type="http://schemas.openxmlformats.org/officeDocument/2006/relationships/slideLayout" Target="../slideLayouts/slideLayout20.xml"/><Relationship Id="rId6" Type="http://schemas.openxmlformats.org/officeDocument/2006/relationships/image" Target="../media/image20.svg"/><Relationship Id="rId11" Type="http://schemas.openxmlformats.org/officeDocument/2006/relationships/image" Target="../media/image25.svg"/><Relationship Id="rId5" Type="http://schemas.openxmlformats.org/officeDocument/2006/relationships/image" Target="../media/image19.svg"/><Relationship Id="rId15" Type="http://schemas.openxmlformats.org/officeDocument/2006/relationships/image" Target="../media/image29.sv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svg"/><Relationship Id="rId14" Type="http://schemas.openxmlformats.org/officeDocument/2006/relationships/image" Target="../media/image28.svg"/></Relationships>
</file>

<file path=ppt/slides/_rels/slide13.xml.rels><?xml version="1.0" encoding="UTF-8" standalone="yes"?>
<Relationships xmlns="http://schemas.openxmlformats.org/package/2006/relationships"><Relationship Id="rId2" Type="http://schemas.openxmlformats.org/officeDocument/2006/relationships/image" Target="../media/image33.sv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chart" Target="../charts/chart4.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hyperlink" Target="https://vipunen.fi/fi-fi/_layouts/15/WopiFrame.aspx?sourcedoc=%7B4E6BEDA5-5046-4E26-926A-849B248A6EB2%7D&amp;file=Korkeakoulutuksen%20ulkomaalaiset%20opiskelijat-%20n%C3%A4k%C3%B6kulma%20vuosi.xlsb&amp;action=default"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hyperlink" Target="https://vipunen.fi/fi-fi/_layouts/15/WopiFrame.aspx?sourcedoc=%7B4E6BEDA5-5046-4E26-926A-849B248A6EB2%7D&amp;file=Korkeakoulutuksen%20ulkomaalaiset%20opiskelijat-%20n%C3%A4k%C3%B6kulma%20vuosi.xlsb&amp;action=default" TargetMode="Externa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9B423-FA1C-CDC7-475B-AD3FD2D40EA0}"/>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352F462D-1AA8-A4D9-1D5C-99B6F5B90C66}"/>
              </a:ext>
            </a:extLst>
          </p:cNvPr>
          <p:cNvSpPr>
            <a:spLocks noGrp="1"/>
          </p:cNvSpPr>
          <p:nvPr>
            <p:ph type="title"/>
          </p:nvPr>
        </p:nvSpPr>
        <p:spPr>
          <a:xfrm>
            <a:off x="1769532" y="1953873"/>
            <a:ext cx="6584476" cy="993775"/>
          </a:xfrm>
        </p:spPr>
        <p:txBody>
          <a:bodyPr>
            <a:normAutofit fontScale="90000"/>
          </a:bodyPr>
          <a:lstStyle/>
          <a:p>
            <a:r>
              <a:rPr lang="en-US" noProof="0" dirty="0"/>
              <a:t>International higher education technology students in the Finnish forest industry</a:t>
            </a:r>
          </a:p>
        </p:txBody>
      </p:sp>
      <p:sp>
        <p:nvSpPr>
          <p:cNvPr id="3" name="Tekstin paikkamerkki 2">
            <a:extLst>
              <a:ext uri="{FF2B5EF4-FFF2-40B4-BE49-F238E27FC236}">
                <a16:creationId xmlns:a16="http://schemas.microsoft.com/office/drawing/2014/main" id="{1A02E799-392D-62D3-21E9-0F1CBBBC8AA5}"/>
              </a:ext>
            </a:extLst>
          </p:cNvPr>
          <p:cNvSpPr>
            <a:spLocks noGrp="1"/>
          </p:cNvSpPr>
          <p:nvPr>
            <p:ph type="body" sz="quarter" idx="10"/>
          </p:nvPr>
        </p:nvSpPr>
        <p:spPr/>
        <p:txBody>
          <a:bodyPr>
            <a:normAutofit lnSpcReduction="10000"/>
          </a:bodyPr>
          <a:lstStyle/>
          <a:p>
            <a:r>
              <a:rPr lang="en-US" noProof="0" dirty="0">
                <a:latin typeface="Raleway Normaali"/>
              </a:rPr>
              <a:t>Overview of a Master’s Thesis</a:t>
            </a:r>
          </a:p>
          <a:p>
            <a:r>
              <a:rPr lang="en-US" noProof="0" dirty="0">
                <a:latin typeface="Raleway Normaali"/>
              </a:rPr>
              <a:t>Noora Salmela</a:t>
            </a:r>
          </a:p>
          <a:p>
            <a:r>
              <a:rPr lang="en-US" noProof="0" dirty="0">
                <a:latin typeface="Raleway Normaali"/>
              </a:rPr>
              <a:t>5.6.2026</a:t>
            </a:r>
          </a:p>
        </p:txBody>
      </p:sp>
    </p:spTree>
    <p:extLst>
      <p:ext uri="{BB962C8B-B14F-4D97-AF65-F5344CB8AC3E}">
        <p14:creationId xmlns:p14="http://schemas.microsoft.com/office/powerpoint/2010/main" val="4074383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E93C3-38CA-E839-A863-CA08B576B5F6}"/>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7253B203-1D4A-73EF-6183-0C599125C144}"/>
              </a:ext>
            </a:extLst>
          </p:cNvPr>
          <p:cNvSpPr>
            <a:spLocks noGrp="1"/>
          </p:cNvSpPr>
          <p:nvPr>
            <p:ph type="title"/>
          </p:nvPr>
        </p:nvSpPr>
        <p:spPr/>
        <p:txBody>
          <a:bodyPr>
            <a:normAutofit fontScale="90000"/>
          </a:bodyPr>
          <a:lstStyle/>
          <a:p>
            <a:r>
              <a:rPr lang="en-US" noProof="0" dirty="0"/>
              <a:t>Theoretical framework and aspects effecting integration and employment</a:t>
            </a:r>
          </a:p>
        </p:txBody>
      </p:sp>
    </p:spTree>
    <p:extLst>
      <p:ext uri="{BB962C8B-B14F-4D97-AF65-F5344CB8AC3E}">
        <p14:creationId xmlns:p14="http://schemas.microsoft.com/office/powerpoint/2010/main" val="1746964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a:extLst>
              <a:ext uri="{FF2B5EF4-FFF2-40B4-BE49-F238E27FC236}">
                <a16:creationId xmlns:a16="http://schemas.microsoft.com/office/drawing/2014/main" id="{2FFF993A-E6F8-328C-765F-9D252D7F193E}"/>
              </a:ext>
            </a:extLst>
          </p:cNvPr>
          <p:cNvGrpSpPr/>
          <p:nvPr/>
        </p:nvGrpSpPr>
        <p:grpSpPr>
          <a:xfrm>
            <a:off x="554804" y="1148803"/>
            <a:ext cx="7795909" cy="3291235"/>
            <a:chOff x="6402359" y="3147366"/>
            <a:chExt cx="5547021" cy="3109558"/>
          </a:xfrm>
        </p:grpSpPr>
        <p:sp>
          <p:nvSpPr>
            <p:cNvPr id="3" name="Suorakulmio 2">
              <a:extLst>
                <a:ext uri="{FF2B5EF4-FFF2-40B4-BE49-F238E27FC236}">
                  <a16:creationId xmlns:a16="http://schemas.microsoft.com/office/drawing/2014/main" id="{E8EBC13A-B816-40F8-60CF-E8BC7B9C8DE1}"/>
                </a:ext>
              </a:extLst>
            </p:cNvPr>
            <p:cNvSpPr/>
            <p:nvPr/>
          </p:nvSpPr>
          <p:spPr>
            <a:xfrm>
              <a:off x="6973421" y="3294156"/>
              <a:ext cx="2425700" cy="12827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300" noProof="0" dirty="0">
                  <a:solidFill>
                    <a:schemeClr val="tx1"/>
                  </a:solidFill>
                  <a:latin typeface="Arial" panose="020B0604020202020204" pitchFamily="34" charset="0"/>
                  <a:cs typeface="Arial" panose="020B0604020202020204" pitchFamily="34" charset="0"/>
                </a:rPr>
                <a:t>Separation</a:t>
              </a:r>
              <a:endParaRPr lang="en-US" sz="1500" noProof="0" dirty="0">
                <a:solidFill>
                  <a:schemeClr val="tx1"/>
                </a:solidFill>
                <a:latin typeface="Arial" panose="020B0604020202020204" pitchFamily="34" charset="0"/>
                <a:cs typeface="Arial" panose="020B0604020202020204" pitchFamily="34" charset="0"/>
              </a:endParaRPr>
            </a:p>
          </p:txBody>
        </p:sp>
        <p:sp>
          <p:nvSpPr>
            <p:cNvPr id="4" name="Suorakulmio 3">
              <a:extLst>
                <a:ext uri="{FF2B5EF4-FFF2-40B4-BE49-F238E27FC236}">
                  <a16:creationId xmlns:a16="http://schemas.microsoft.com/office/drawing/2014/main" id="{F0C12BDB-36F1-B700-24D6-92377F3951F2}"/>
                </a:ext>
              </a:extLst>
            </p:cNvPr>
            <p:cNvSpPr/>
            <p:nvPr/>
          </p:nvSpPr>
          <p:spPr>
            <a:xfrm>
              <a:off x="9399121" y="3294156"/>
              <a:ext cx="2425700" cy="1282700"/>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300" noProof="0" dirty="0">
                  <a:solidFill>
                    <a:schemeClr val="tx1"/>
                  </a:solidFill>
                  <a:latin typeface="Arial" panose="020B0604020202020204" pitchFamily="34" charset="0"/>
                  <a:cs typeface="Arial" panose="020B0604020202020204" pitchFamily="34" charset="0"/>
                </a:rPr>
                <a:t>Integration</a:t>
              </a:r>
              <a:endParaRPr lang="en-US" sz="1500" noProof="0" dirty="0">
                <a:solidFill>
                  <a:schemeClr val="tx1"/>
                </a:solidFill>
                <a:latin typeface="Arial" panose="020B0604020202020204" pitchFamily="34" charset="0"/>
                <a:cs typeface="Arial" panose="020B0604020202020204" pitchFamily="34" charset="0"/>
              </a:endParaRPr>
            </a:p>
          </p:txBody>
        </p:sp>
        <p:sp>
          <p:nvSpPr>
            <p:cNvPr id="5" name="Suorakulmio 4">
              <a:extLst>
                <a:ext uri="{FF2B5EF4-FFF2-40B4-BE49-F238E27FC236}">
                  <a16:creationId xmlns:a16="http://schemas.microsoft.com/office/drawing/2014/main" id="{D6106A87-CA4A-A545-A1B0-2C992CCBA176}"/>
                </a:ext>
              </a:extLst>
            </p:cNvPr>
            <p:cNvSpPr/>
            <p:nvPr/>
          </p:nvSpPr>
          <p:spPr>
            <a:xfrm>
              <a:off x="9399121" y="4576856"/>
              <a:ext cx="2425700" cy="1282700"/>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300" noProof="0" dirty="0">
                  <a:solidFill>
                    <a:schemeClr val="tx1"/>
                  </a:solidFill>
                  <a:latin typeface="Arial" panose="020B0604020202020204" pitchFamily="34" charset="0"/>
                  <a:cs typeface="Arial" panose="020B0604020202020204" pitchFamily="34" charset="0"/>
                </a:rPr>
                <a:t>Assimilation</a:t>
              </a:r>
              <a:endParaRPr lang="en-US" sz="1500" noProof="0" dirty="0">
                <a:solidFill>
                  <a:schemeClr val="tx1"/>
                </a:solidFill>
                <a:latin typeface="Arial" panose="020B0604020202020204" pitchFamily="34" charset="0"/>
                <a:cs typeface="Arial" panose="020B0604020202020204" pitchFamily="34" charset="0"/>
              </a:endParaRPr>
            </a:p>
          </p:txBody>
        </p:sp>
        <p:sp>
          <p:nvSpPr>
            <p:cNvPr id="6" name="Suorakulmio 5">
              <a:extLst>
                <a:ext uri="{FF2B5EF4-FFF2-40B4-BE49-F238E27FC236}">
                  <a16:creationId xmlns:a16="http://schemas.microsoft.com/office/drawing/2014/main" id="{A12B7CD5-8104-1FDD-BA0A-C74E4A3ADB06}"/>
                </a:ext>
              </a:extLst>
            </p:cNvPr>
            <p:cNvSpPr/>
            <p:nvPr/>
          </p:nvSpPr>
          <p:spPr>
            <a:xfrm>
              <a:off x="6973421" y="4576856"/>
              <a:ext cx="2425700" cy="1282700"/>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300" noProof="0" dirty="0">
                  <a:solidFill>
                    <a:schemeClr val="tx1"/>
                  </a:solidFill>
                  <a:latin typeface="Arial" panose="020B0604020202020204" pitchFamily="34" charset="0"/>
                  <a:cs typeface="Arial" panose="020B0604020202020204" pitchFamily="34" charset="0"/>
                </a:rPr>
                <a:t>Marginalization</a:t>
              </a:r>
              <a:endParaRPr lang="en-US" sz="1500" noProof="0" dirty="0">
                <a:solidFill>
                  <a:schemeClr val="tx1"/>
                </a:solidFill>
                <a:latin typeface="Arial" panose="020B0604020202020204" pitchFamily="34" charset="0"/>
                <a:cs typeface="Arial" panose="020B0604020202020204" pitchFamily="34" charset="0"/>
              </a:endParaRPr>
            </a:p>
          </p:txBody>
        </p:sp>
        <p:cxnSp>
          <p:nvCxnSpPr>
            <p:cNvPr id="7" name="Suora nuoliyhdysviiva 6">
              <a:extLst>
                <a:ext uri="{FF2B5EF4-FFF2-40B4-BE49-F238E27FC236}">
                  <a16:creationId xmlns:a16="http://schemas.microsoft.com/office/drawing/2014/main" id="{77C012D1-49F0-D805-49D0-10EA3C68110B}"/>
                </a:ext>
              </a:extLst>
            </p:cNvPr>
            <p:cNvCxnSpPr/>
            <p:nvPr/>
          </p:nvCxnSpPr>
          <p:spPr>
            <a:xfrm>
              <a:off x="6970980" y="5859556"/>
              <a:ext cx="49784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Suora nuoliyhdysviiva 7">
              <a:extLst>
                <a:ext uri="{FF2B5EF4-FFF2-40B4-BE49-F238E27FC236}">
                  <a16:creationId xmlns:a16="http://schemas.microsoft.com/office/drawing/2014/main" id="{7D7B775D-A693-4892-6FDD-A575A6A8915F}"/>
                </a:ext>
              </a:extLst>
            </p:cNvPr>
            <p:cNvCxnSpPr/>
            <p:nvPr/>
          </p:nvCxnSpPr>
          <p:spPr>
            <a:xfrm flipV="1">
              <a:off x="6970980" y="3160806"/>
              <a:ext cx="0" cy="26987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 name="Tekstiruutu 8">
              <a:extLst>
                <a:ext uri="{FF2B5EF4-FFF2-40B4-BE49-F238E27FC236}">
                  <a16:creationId xmlns:a16="http://schemas.microsoft.com/office/drawing/2014/main" id="{C3CD649B-AFC2-90B2-9C9E-00C8684827BB}"/>
                </a:ext>
              </a:extLst>
            </p:cNvPr>
            <p:cNvSpPr txBox="1"/>
            <p:nvPr/>
          </p:nvSpPr>
          <p:spPr>
            <a:xfrm>
              <a:off x="6402359" y="3147366"/>
              <a:ext cx="584909" cy="392562"/>
            </a:xfrm>
            <a:prstGeom prst="rect">
              <a:avLst/>
            </a:prstGeom>
            <a:noFill/>
          </p:spPr>
          <p:txBody>
            <a:bodyPr wrap="square" rtlCol="0">
              <a:spAutoFit/>
            </a:bodyPr>
            <a:lstStyle/>
            <a:p>
              <a:r>
                <a:rPr lang="en-US" sz="2100" noProof="0" dirty="0">
                  <a:latin typeface="Arial" panose="020B0604020202020204" pitchFamily="34" charset="0"/>
                  <a:cs typeface="Arial" panose="020B0604020202020204" pitchFamily="34" charset="0"/>
                </a:rPr>
                <a:t>High</a:t>
              </a:r>
              <a:endParaRPr lang="en-US" sz="1500" noProof="0" dirty="0">
                <a:latin typeface="Arial" panose="020B0604020202020204" pitchFamily="34" charset="0"/>
                <a:cs typeface="Arial" panose="020B0604020202020204" pitchFamily="34" charset="0"/>
              </a:endParaRPr>
            </a:p>
          </p:txBody>
        </p:sp>
        <p:sp>
          <p:nvSpPr>
            <p:cNvPr id="10" name="Tekstiruutu 9">
              <a:extLst>
                <a:ext uri="{FF2B5EF4-FFF2-40B4-BE49-F238E27FC236}">
                  <a16:creationId xmlns:a16="http://schemas.microsoft.com/office/drawing/2014/main" id="{883EFA66-EF6C-90CB-CAF2-2D1A6EC178C2}"/>
                </a:ext>
              </a:extLst>
            </p:cNvPr>
            <p:cNvSpPr txBox="1"/>
            <p:nvPr/>
          </p:nvSpPr>
          <p:spPr>
            <a:xfrm>
              <a:off x="6550486" y="5864362"/>
              <a:ext cx="532201" cy="392562"/>
            </a:xfrm>
            <a:prstGeom prst="rect">
              <a:avLst/>
            </a:prstGeom>
            <a:noFill/>
          </p:spPr>
          <p:txBody>
            <a:bodyPr wrap="square" rtlCol="0">
              <a:spAutoFit/>
            </a:bodyPr>
            <a:lstStyle/>
            <a:p>
              <a:r>
                <a:rPr lang="en-US" sz="2100" noProof="0" dirty="0">
                  <a:latin typeface="Arial" panose="020B0604020202020204" pitchFamily="34" charset="0"/>
                  <a:cs typeface="Arial" panose="020B0604020202020204" pitchFamily="34" charset="0"/>
                </a:rPr>
                <a:t>Low</a:t>
              </a:r>
            </a:p>
          </p:txBody>
        </p:sp>
        <p:sp>
          <p:nvSpPr>
            <p:cNvPr id="11" name="Tekstiruutu 10">
              <a:extLst>
                <a:ext uri="{FF2B5EF4-FFF2-40B4-BE49-F238E27FC236}">
                  <a16:creationId xmlns:a16="http://schemas.microsoft.com/office/drawing/2014/main" id="{76D700BF-383C-65CA-26C0-BC9137B7A5A5}"/>
                </a:ext>
              </a:extLst>
            </p:cNvPr>
            <p:cNvSpPr txBox="1"/>
            <p:nvPr/>
          </p:nvSpPr>
          <p:spPr>
            <a:xfrm>
              <a:off x="8068011" y="5881544"/>
              <a:ext cx="3126694" cy="348945"/>
            </a:xfrm>
            <a:prstGeom prst="rect">
              <a:avLst/>
            </a:prstGeom>
            <a:noFill/>
          </p:spPr>
          <p:txBody>
            <a:bodyPr wrap="square" rtlCol="0">
              <a:spAutoFit/>
            </a:bodyPr>
            <a:lstStyle/>
            <a:p>
              <a:r>
                <a:rPr lang="en-US" sz="1800" noProof="0" dirty="0">
                  <a:latin typeface="Arial" panose="020B0604020202020204" pitchFamily="34" charset="0"/>
                  <a:cs typeface="Arial" panose="020B0604020202020204" pitchFamily="34" charset="0"/>
                </a:rPr>
                <a:t>Contact &amp; participation with host culture</a:t>
              </a:r>
            </a:p>
          </p:txBody>
        </p:sp>
        <p:sp>
          <p:nvSpPr>
            <p:cNvPr id="12" name="Tekstiruutu 11">
              <a:extLst>
                <a:ext uri="{FF2B5EF4-FFF2-40B4-BE49-F238E27FC236}">
                  <a16:creationId xmlns:a16="http://schemas.microsoft.com/office/drawing/2014/main" id="{9B6339F2-2548-ABF5-D6A6-C240A7319BB0}"/>
                </a:ext>
              </a:extLst>
            </p:cNvPr>
            <p:cNvSpPr txBox="1"/>
            <p:nvPr/>
          </p:nvSpPr>
          <p:spPr>
            <a:xfrm rot="16200000">
              <a:off x="5460146" y="4459201"/>
              <a:ext cx="2564755" cy="459884"/>
            </a:xfrm>
            <a:prstGeom prst="rect">
              <a:avLst/>
            </a:prstGeom>
            <a:noFill/>
          </p:spPr>
          <p:txBody>
            <a:bodyPr wrap="square" rtlCol="0">
              <a:spAutoFit/>
            </a:bodyPr>
            <a:lstStyle/>
            <a:p>
              <a:pPr algn="ctr"/>
              <a:r>
                <a:rPr lang="en-US" sz="1800" noProof="0" dirty="0">
                  <a:latin typeface="Arial" panose="020B0604020202020204" pitchFamily="34" charset="0"/>
                  <a:cs typeface="Arial" panose="020B0604020202020204" pitchFamily="34" charset="0"/>
                </a:rPr>
                <a:t>Cultural maintenance (heritage culture)</a:t>
              </a:r>
            </a:p>
          </p:txBody>
        </p:sp>
      </p:grpSp>
      <p:sp>
        <p:nvSpPr>
          <p:cNvPr id="13" name="Tekstiruutu 12">
            <a:extLst>
              <a:ext uri="{FF2B5EF4-FFF2-40B4-BE49-F238E27FC236}">
                <a16:creationId xmlns:a16="http://schemas.microsoft.com/office/drawing/2014/main" id="{3AF66E95-A446-4CC7-D9B2-7938B325F953}"/>
              </a:ext>
            </a:extLst>
          </p:cNvPr>
          <p:cNvSpPr txBox="1"/>
          <p:nvPr/>
        </p:nvSpPr>
        <p:spPr>
          <a:xfrm>
            <a:off x="7645666" y="4024540"/>
            <a:ext cx="886953" cy="415498"/>
          </a:xfrm>
          <a:prstGeom prst="rect">
            <a:avLst/>
          </a:prstGeom>
          <a:noFill/>
        </p:spPr>
        <p:txBody>
          <a:bodyPr wrap="square" rtlCol="0">
            <a:spAutoFit/>
          </a:bodyPr>
          <a:lstStyle/>
          <a:p>
            <a:r>
              <a:rPr lang="en-US" sz="2100" noProof="0" dirty="0">
                <a:latin typeface="Arial" panose="020B0604020202020204" pitchFamily="34" charset="0"/>
                <a:cs typeface="Arial" panose="020B0604020202020204" pitchFamily="34" charset="0"/>
              </a:rPr>
              <a:t>High</a:t>
            </a:r>
            <a:endParaRPr lang="en-US" sz="1500" noProof="0" dirty="0">
              <a:latin typeface="Arial" panose="020B0604020202020204" pitchFamily="34" charset="0"/>
              <a:cs typeface="Arial" panose="020B0604020202020204" pitchFamily="34" charset="0"/>
            </a:endParaRPr>
          </a:p>
        </p:txBody>
      </p:sp>
      <p:sp>
        <p:nvSpPr>
          <p:cNvPr id="14" name="Otsikko 13">
            <a:extLst>
              <a:ext uri="{FF2B5EF4-FFF2-40B4-BE49-F238E27FC236}">
                <a16:creationId xmlns:a16="http://schemas.microsoft.com/office/drawing/2014/main" id="{0837D1A6-ACD8-21AA-F804-036D80418C4B}"/>
              </a:ext>
            </a:extLst>
          </p:cNvPr>
          <p:cNvSpPr>
            <a:spLocks noGrp="1"/>
          </p:cNvSpPr>
          <p:nvPr>
            <p:ph type="title"/>
          </p:nvPr>
        </p:nvSpPr>
        <p:spPr>
          <a:xfrm>
            <a:off x="554804" y="274638"/>
            <a:ext cx="8330404" cy="740093"/>
          </a:xfrm>
        </p:spPr>
        <p:txBody>
          <a:bodyPr>
            <a:noAutofit/>
          </a:bodyPr>
          <a:lstStyle/>
          <a:p>
            <a:r>
              <a:rPr lang="en-US" sz="2000" noProof="0" dirty="0"/>
              <a:t>Integration – maintaining one’s original culture while actively participating in the host society/culture</a:t>
            </a:r>
          </a:p>
        </p:txBody>
      </p:sp>
      <p:sp>
        <p:nvSpPr>
          <p:cNvPr id="16" name="Tekstiruutu 15">
            <a:extLst>
              <a:ext uri="{FF2B5EF4-FFF2-40B4-BE49-F238E27FC236}">
                <a16:creationId xmlns:a16="http://schemas.microsoft.com/office/drawing/2014/main" id="{C14BED4B-81F3-7657-5552-F95DB6FEC956}"/>
              </a:ext>
            </a:extLst>
          </p:cNvPr>
          <p:cNvSpPr txBox="1"/>
          <p:nvPr/>
        </p:nvSpPr>
        <p:spPr>
          <a:xfrm>
            <a:off x="465904" y="4631714"/>
            <a:ext cx="6722296" cy="369332"/>
          </a:xfrm>
          <a:prstGeom prst="rect">
            <a:avLst/>
          </a:prstGeom>
          <a:noFill/>
        </p:spPr>
        <p:txBody>
          <a:bodyPr wrap="square" rtlCol="0">
            <a:spAutoFit/>
          </a:bodyPr>
          <a:lstStyle/>
          <a:p>
            <a:r>
              <a:rPr lang="en-US" sz="900" noProof="0" dirty="0"/>
              <a:t>Reference: D. L. Sam and  J. W. Berry, “Acculturation: When individuals and groups of different </a:t>
            </a:r>
          </a:p>
          <a:p>
            <a:r>
              <a:rPr lang="en-US" sz="900" noProof="0" dirty="0"/>
              <a:t>cultural backgrounds meet,” Perspectives on Psychological Science, 2010.</a:t>
            </a:r>
          </a:p>
        </p:txBody>
      </p:sp>
    </p:spTree>
    <p:extLst>
      <p:ext uri="{BB962C8B-B14F-4D97-AF65-F5344CB8AC3E}">
        <p14:creationId xmlns:p14="http://schemas.microsoft.com/office/powerpoint/2010/main" val="4128585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36C55-6242-F02F-7B12-657F63C6FB8F}"/>
            </a:ext>
          </a:extLst>
        </p:cNvPr>
        <p:cNvGrpSpPr/>
        <p:nvPr/>
      </p:nvGrpSpPr>
      <p:grpSpPr>
        <a:xfrm>
          <a:off x="0" y="0"/>
          <a:ext cx="0" cy="0"/>
          <a:chOff x="0" y="0"/>
          <a:chExt cx="0" cy="0"/>
        </a:xfrm>
      </p:grpSpPr>
      <p:grpSp>
        <p:nvGrpSpPr>
          <p:cNvPr id="77" name="Ryhmä 76">
            <a:extLst>
              <a:ext uri="{FF2B5EF4-FFF2-40B4-BE49-F238E27FC236}">
                <a16:creationId xmlns:a16="http://schemas.microsoft.com/office/drawing/2014/main" id="{3667320B-5F4E-F2F2-9477-6F3D2B6C011E}"/>
              </a:ext>
            </a:extLst>
          </p:cNvPr>
          <p:cNvGrpSpPr/>
          <p:nvPr/>
        </p:nvGrpSpPr>
        <p:grpSpPr>
          <a:xfrm>
            <a:off x="646941" y="32147"/>
            <a:ext cx="7971553" cy="5066654"/>
            <a:chOff x="878771" y="42862"/>
            <a:chExt cx="10628737" cy="6755539"/>
          </a:xfrm>
          <a:solidFill>
            <a:schemeClr val="tx1"/>
          </a:solidFill>
        </p:grpSpPr>
        <p:pic>
          <p:nvPicPr>
            <p:cNvPr id="52" name="Kuva 51" descr="Neliapila ääriviiva">
              <a:extLst>
                <a:ext uri="{FF2B5EF4-FFF2-40B4-BE49-F238E27FC236}">
                  <a16:creationId xmlns:a16="http://schemas.microsoft.com/office/drawing/2014/main" id="{CCEF0019-ADAF-15A7-D364-140EC14E0AE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887068" y="42862"/>
              <a:ext cx="1687779" cy="1727347"/>
            </a:xfrm>
            <a:prstGeom prst="rect">
              <a:avLst/>
            </a:prstGeom>
          </p:spPr>
        </p:pic>
        <p:grpSp>
          <p:nvGrpSpPr>
            <p:cNvPr id="76" name="Ryhmä 75">
              <a:extLst>
                <a:ext uri="{FF2B5EF4-FFF2-40B4-BE49-F238E27FC236}">
                  <a16:creationId xmlns:a16="http://schemas.microsoft.com/office/drawing/2014/main" id="{635400C7-FC36-C465-E803-D4446A41F684}"/>
                </a:ext>
              </a:extLst>
            </p:cNvPr>
            <p:cNvGrpSpPr/>
            <p:nvPr/>
          </p:nvGrpSpPr>
          <p:grpSpPr>
            <a:xfrm>
              <a:off x="878771" y="156679"/>
              <a:ext cx="10628737" cy="6641722"/>
              <a:chOff x="878771" y="156679"/>
              <a:chExt cx="10628737" cy="6641722"/>
            </a:xfrm>
            <a:grpFill/>
          </p:grpSpPr>
          <p:cxnSp>
            <p:nvCxnSpPr>
              <p:cNvPr id="33" name="Suora yhdysviiva 32">
                <a:extLst>
                  <a:ext uri="{FF2B5EF4-FFF2-40B4-BE49-F238E27FC236}">
                    <a16:creationId xmlns:a16="http://schemas.microsoft.com/office/drawing/2014/main" id="{9740E4E3-3334-3E84-34AC-80576182D49F}"/>
                  </a:ext>
                </a:extLst>
              </p:cNvPr>
              <p:cNvCxnSpPr>
                <a:cxnSpLocks/>
              </p:cNvCxnSpPr>
              <p:nvPr/>
            </p:nvCxnSpPr>
            <p:spPr>
              <a:xfrm>
                <a:off x="2228854" y="3474028"/>
                <a:ext cx="826907" cy="38955"/>
              </a:xfrm>
              <a:prstGeom prst="line">
                <a:avLst/>
              </a:prstGeom>
              <a:grpFill/>
              <a:ln>
                <a:solidFill>
                  <a:schemeClr val="tx1"/>
                </a:solidFill>
              </a:ln>
            </p:spPr>
            <p:style>
              <a:lnRef idx="2">
                <a:schemeClr val="accent3"/>
              </a:lnRef>
              <a:fillRef idx="0">
                <a:schemeClr val="accent3"/>
              </a:fillRef>
              <a:effectRef idx="1">
                <a:schemeClr val="accent3"/>
              </a:effectRef>
              <a:fontRef idx="minor">
                <a:schemeClr val="tx1"/>
              </a:fontRef>
            </p:style>
          </p:cxnSp>
          <p:pic>
            <p:nvPicPr>
              <p:cNvPr id="5" name="Kuva 4" descr="Naapurusto ääriviiva">
                <a:extLst>
                  <a:ext uri="{FF2B5EF4-FFF2-40B4-BE49-F238E27FC236}">
                    <a16:creationId xmlns:a16="http://schemas.microsoft.com/office/drawing/2014/main" id="{307DDF1C-524B-EBF4-E88D-E875B765C65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303801" y="772538"/>
                <a:ext cx="1687779" cy="1727347"/>
              </a:xfrm>
              <a:prstGeom prst="rect">
                <a:avLst/>
              </a:prstGeom>
            </p:spPr>
          </p:pic>
          <p:pic>
            <p:nvPicPr>
              <p:cNvPr id="7" name="Kuva 6" descr="Yhteydet ääriviiva">
                <a:extLst>
                  <a:ext uri="{FF2B5EF4-FFF2-40B4-BE49-F238E27FC236}">
                    <a16:creationId xmlns:a16="http://schemas.microsoft.com/office/drawing/2014/main" id="{0E1AA1AB-B5D2-C1F8-7E0E-3A7D7A01042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754552" y="4799392"/>
                <a:ext cx="1687779" cy="1727347"/>
              </a:xfrm>
              <a:prstGeom prst="rect">
                <a:avLst/>
              </a:prstGeom>
            </p:spPr>
          </p:pic>
          <p:pic>
            <p:nvPicPr>
              <p:cNvPr id="13" name="Kuva 12" descr="Tehdas ääriviiva">
                <a:extLst>
                  <a:ext uri="{FF2B5EF4-FFF2-40B4-BE49-F238E27FC236}">
                    <a16:creationId xmlns:a16="http://schemas.microsoft.com/office/drawing/2014/main" id="{1303D285-CA39-1789-B29D-63688375ED9E}"/>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387827" y="1480820"/>
                <a:ext cx="1687779" cy="1727347"/>
              </a:xfrm>
              <a:prstGeom prst="rect">
                <a:avLst/>
              </a:prstGeom>
            </p:spPr>
          </p:pic>
          <p:pic>
            <p:nvPicPr>
              <p:cNvPr id="15" name="Kuva 14" descr="Valmistujaislakki ääriviiva">
                <a:extLst>
                  <a:ext uri="{FF2B5EF4-FFF2-40B4-BE49-F238E27FC236}">
                    <a16:creationId xmlns:a16="http://schemas.microsoft.com/office/drawing/2014/main" id="{173EBF99-08FE-B476-E425-B93331A0FFB1}"/>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7165520" y="3361212"/>
                <a:ext cx="1687779" cy="1727347"/>
              </a:xfrm>
              <a:prstGeom prst="rect">
                <a:avLst/>
              </a:prstGeom>
            </p:spPr>
          </p:pic>
          <p:pic>
            <p:nvPicPr>
              <p:cNvPr id="17" name="Kuva 16" descr="Luokkahuone ääriviiva">
                <a:extLst>
                  <a:ext uri="{FF2B5EF4-FFF2-40B4-BE49-F238E27FC236}">
                    <a16:creationId xmlns:a16="http://schemas.microsoft.com/office/drawing/2014/main" id="{5FE3CD2F-236B-D982-9A48-ED3D680AF7E6}"/>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878771" y="2580490"/>
                <a:ext cx="1687779" cy="1727347"/>
              </a:xfrm>
              <a:prstGeom prst="rect">
                <a:avLst/>
              </a:prstGeom>
            </p:spPr>
          </p:pic>
          <p:pic>
            <p:nvPicPr>
              <p:cNvPr id="25" name="Kuva 24" descr="Salkku ääriviiva">
                <a:extLst>
                  <a:ext uri="{FF2B5EF4-FFF2-40B4-BE49-F238E27FC236}">
                    <a16:creationId xmlns:a16="http://schemas.microsoft.com/office/drawing/2014/main" id="{B7DFC996-984E-3420-EAF8-61579016EB9D}"/>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3392118" y="4650913"/>
                <a:ext cx="1687779" cy="1727347"/>
              </a:xfrm>
              <a:prstGeom prst="rect">
                <a:avLst/>
              </a:prstGeom>
            </p:spPr>
          </p:pic>
          <p:pic>
            <p:nvPicPr>
              <p:cNvPr id="27" name="Kuva 26" descr="Ihmisryhmä ääriviiva">
                <a:extLst>
                  <a:ext uri="{FF2B5EF4-FFF2-40B4-BE49-F238E27FC236}">
                    <a16:creationId xmlns:a16="http://schemas.microsoft.com/office/drawing/2014/main" id="{243D3235-417D-D45B-1954-A3B076BBBD8A}"/>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979320" y="674958"/>
                <a:ext cx="1687779" cy="1727347"/>
              </a:xfrm>
              <a:prstGeom prst="rect">
                <a:avLst/>
              </a:prstGeom>
            </p:spPr>
          </p:pic>
          <p:pic>
            <p:nvPicPr>
              <p:cNvPr id="29" name="Kuva 28" descr="Keskustelu ääriviiva">
                <a:extLst>
                  <a:ext uri="{FF2B5EF4-FFF2-40B4-BE49-F238E27FC236}">
                    <a16:creationId xmlns:a16="http://schemas.microsoft.com/office/drawing/2014/main" id="{0E3F54F8-0647-7BD2-B47F-6FA01F5F8CDD}"/>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5688213" y="386532"/>
                <a:ext cx="1687779" cy="1727347"/>
              </a:xfrm>
              <a:prstGeom prst="rect">
                <a:avLst/>
              </a:prstGeom>
            </p:spPr>
          </p:pic>
          <p:pic>
            <p:nvPicPr>
              <p:cNvPr id="37" name="Kuva 36" descr="Perhe ja kaksi lasta ääriviiva">
                <a:extLst>
                  <a:ext uri="{FF2B5EF4-FFF2-40B4-BE49-F238E27FC236}">
                    <a16:creationId xmlns:a16="http://schemas.microsoft.com/office/drawing/2014/main" id="{DCF94AAF-C24A-18D9-5472-FFFCF6DC2277}"/>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1367981" y="4224886"/>
                <a:ext cx="1687779" cy="1727347"/>
              </a:xfrm>
              <a:prstGeom prst="rect">
                <a:avLst/>
              </a:prstGeom>
            </p:spPr>
          </p:pic>
          <p:pic>
            <p:nvPicPr>
              <p:cNvPr id="41" name="Kuva 40" descr="Maatalous ääriviiva">
                <a:extLst>
                  <a:ext uri="{FF2B5EF4-FFF2-40B4-BE49-F238E27FC236}">
                    <a16:creationId xmlns:a16="http://schemas.microsoft.com/office/drawing/2014/main" id="{81215F7B-C07B-1C5D-0CC9-AE76C9B621BD}"/>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5442636" y="4650913"/>
                <a:ext cx="1687779" cy="1727347"/>
              </a:xfrm>
              <a:prstGeom prst="rect">
                <a:avLst/>
              </a:prstGeom>
            </p:spPr>
          </p:pic>
          <p:pic>
            <p:nvPicPr>
              <p:cNvPr id="45" name="Kuva 44" descr="Aivoriihi ääriviiva">
                <a:extLst>
                  <a:ext uri="{FF2B5EF4-FFF2-40B4-BE49-F238E27FC236}">
                    <a16:creationId xmlns:a16="http://schemas.microsoft.com/office/drawing/2014/main" id="{F5AA374C-49E8-81ED-E536-73A061BA668D}"/>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3824116" y="357310"/>
                <a:ext cx="1687779" cy="1727347"/>
              </a:xfrm>
              <a:prstGeom prst="rect">
                <a:avLst/>
              </a:prstGeom>
            </p:spPr>
          </p:pic>
          <p:sp>
            <p:nvSpPr>
              <p:cNvPr id="8" name="Ellipsi 7">
                <a:extLst>
                  <a:ext uri="{FF2B5EF4-FFF2-40B4-BE49-F238E27FC236}">
                    <a16:creationId xmlns:a16="http://schemas.microsoft.com/office/drawing/2014/main" id="{BD65C9E5-3D4F-89D3-0963-04BA447C0D75}"/>
                  </a:ext>
                </a:extLst>
              </p:cNvPr>
              <p:cNvSpPr/>
              <p:nvPr/>
            </p:nvSpPr>
            <p:spPr>
              <a:xfrm>
                <a:off x="4902147" y="2073149"/>
                <a:ext cx="2367574" cy="2423080"/>
              </a:xfrm>
              <a:prstGeom prst="ellipse">
                <a:avLst/>
              </a:prstGeom>
              <a:noFill/>
              <a:ln w="317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noProof="0" dirty="0">
                    <a:solidFill>
                      <a:schemeClr val="tx2"/>
                    </a:solidFill>
                    <a:latin typeface="Raleway Normaali"/>
                  </a:rPr>
                  <a:t>Successful integration results from multiple factors</a:t>
                </a:r>
                <a:endParaRPr lang="en-US" sz="1400" noProof="0" dirty="0">
                  <a:solidFill>
                    <a:schemeClr val="tx2"/>
                  </a:solidFill>
                  <a:latin typeface="Raleway Normaali"/>
                  <a:cs typeface="Arial" panose="020B0604020202020204" pitchFamily="34" charset="0"/>
                </a:endParaRPr>
              </a:p>
            </p:txBody>
          </p:sp>
          <p:cxnSp>
            <p:nvCxnSpPr>
              <p:cNvPr id="11" name="Suora yhdysviiva 10">
                <a:extLst>
                  <a:ext uri="{FF2B5EF4-FFF2-40B4-BE49-F238E27FC236}">
                    <a16:creationId xmlns:a16="http://schemas.microsoft.com/office/drawing/2014/main" id="{415C3901-0F87-E254-D64A-E806992A1C7D}"/>
                  </a:ext>
                </a:extLst>
              </p:cNvPr>
              <p:cNvCxnSpPr>
                <a:cxnSpLocks/>
              </p:cNvCxnSpPr>
              <p:nvPr/>
            </p:nvCxnSpPr>
            <p:spPr>
              <a:xfrm>
                <a:off x="4566360" y="1901585"/>
                <a:ext cx="568734" cy="666667"/>
              </a:xfrm>
              <a:prstGeom prst="line">
                <a:avLst/>
              </a:prstGeom>
              <a:grpFill/>
              <a:ln>
                <a:solidFill>
                  <a:schemeClr val="tx1"/>
                </a:solidFill>
              </a:ln>
            </p:spPr>
            <p:style>
              <a:lnRef idx="2">
                <a:schemeClr val="accent3"/>
              </a:lnRef>
              <a:fillRef idx="0">
                <a:schemeClr val="accent3"/>
              </a:fillRef>
              <a:effectRef idx="1">
                <a:schemeClr val="accent3"/>
              </a:effectRef>
              <a:fontRef idx="minor">
                <a:schemeClr val="tx1"/>
              </a:fontRef>
            </p:style>
          </p:cxnSp>
          <p:cxnSp>
            <p:nvCxnSpPr>
              <p:cNvPr id="23" name="Suora yhdysviiva 22">
                <a:extLst>
                  <a:ext uri="{FF2B5EF4-FFF2-40B4-BE49-F238E27FC236}">
                    <a16:creationId xmlns:a16="http://schemas.microsoft.com/office/drawing/2014/main" id="{CFF676B5-076D-3CC1-8D49-ECC01F79DEAB}"/>
                  </a:ext>
                </a:extLst>
              </p:cNvPr>
              <p:cNvCxnSpPr>
                <a:cxnSpLocks/>
              </p:cNvCxnSpPr>
              <p:nvPr/>
            </p:nvCxnSpPr>
            <p:spPr>
              <a:xfrm>
                <a:off x="3544234" y="2084657"/>
                <a:ext cx="1492262" cy="655159"/>
              </a:xfrm>
              <a:prstGeom prst="line">
                <a:avLst/>
              </a:prstGeom>
              <a:grpFill/>
              <a:ln>
                <a:solidFill>
                  <a:schemeClr val="tx1"/>
                </a:solidFill>
              </a:ln>
            </p:spPr>
            <p:style>
              <a:lnRef idx="2">
                <a:schemeClr val="accent3"/>
              </a:lnRef>
              <a:fillRef idx="0">
                <a:schemeClr val="accent3"/>
              </a:fillRef>
              <a:effectRef idx="1">
                <a:schemeClr val="accent3"/>
              </a:effectRef>
              <a:fontRef idx="minor">
                <a:schemeClr val="tx1"/>
              </a:fontRef>
            </p:style>
          </p:cxnSp>
          <p:cxnSp>
            <p:nvCxnSpPr>
              <p:cNvPr id="30" name="Suora yhdysviiva 29">
                <a:extLst>
                  <a:ext uri="{FF2B5EF4-FFF2-40B4-BE49-F238E27FC236}">
                    <a16:creationId xmlns:a16="http://schemas.microsoft.com/office/drawing/2014/main" id="{E6DA0CB2-9C4D-1A28-B550-31B884EBA7E3}"/>
                  </a:ext>
                </a:extLst>
              </p:cNvPr>
              <p:cNvCxnSpPr>
                <a:cxnSpLocks/>
                <a:endCxn id="8" idx="2"/>
              </p:cNvCxnSpPr>
              <p:nvPr/>
            </p:nvCxnSpPr>
            <p:spPr>
              <a:xfrm>
                <a:off x="4484115" y="3140752"/>
                <a:ext cx="418032" cy="143937"/>
              </a:xfrm>
              <a:prstGeom prst="line">
                <a:avLst/>
              </a:prstGeom>
              <a:grpFill/>
              <a:ln>
                <a:solidFill>
                  <a:schemeClr val="tx1"/>
                </a:solidFill>
              </a:ln>
            </p:spPr>
            <p:style>
              <a:lnRef idx="2">
                <a:schemeClr val="accent3"/>
              </a:lnRef>
              <a:fillRef idx="0">
                <a:schemeClr val="accent3"/>
              </a:fillRef>
              <a:effectRef idx="1">
                <a:schemeClr val="accent3"/>
              </a:effectRef>
              <a:fontRef idx="minor">
                <a:schemeClr val="tx1"/>
              </a:fontRef>
            </p:style>
          </p:cxnSp>
          <p:pic>
            <p:nvPicPr>
              <p:cNvPr id="39" name="Kuva 38" descr="Polaroid-kuvat ääriviiva">
                <a:extLst>
                  <a:ext uri="{FF2B5EF4-FFF2-40B4-BE49-F238E27FC236}">
                    <a16:creationId xmlns:a16="http://schemas.microsoft.com/office/drawing/2014/main" id="{7754205B-094D-BADB-786A-556E343F6ED9}"/>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2901349" y="2722935"/>
                <a:ext cx="1687779" cy="1727347"/>
              </a:xfrm>
              <a:prstGeom prst="rect">
                <a:avLst/>
              </a:prstGeom>
            </p:spPr>
          </p:pic>
          <p:cxnSp>
            <p:nvCxnSpPr>
              <p:cNvPr id="40" name="Suora yhdysviiva 39">
                <a:extLst>
                  <a:ext uri="{FF2B5EF4-FFF2-40B4-BE49-F238E27FC236}">
                    <a16:creationId xmlns:a16="http://schemas.microsoft.com/office/drawing/2014/main" id="{746D14FB-CC7D-DEBD-72CF-CF19EBBE35DC}"/>
                  </a:ext>
                </a:extLst>
              </p:cNvPr>
              <p:cNvCxnSpPr>
                <a:cxnSpLocks/>
              </p:cNvCxnSpPr>
              <p:nvPr/>
            </p:nvCxnSpPr>
            <p:spPr>
              <a:xfrm>
                <a:off x="4409319" y="3635065"/>
                <a:ext cx="541045" cy="30705"/>
              </a:xfrm>
              <a:prstGeom prst="line">
                <a:avLst/>
              </a:prstGeom>
              <a:grpFill/>
              <a:ln>
                <a:solidFill>
                  <a:schemeClr val="tx1"/>
                </a:solidFill>
              </a:ln>
            </p:spPr>
            <p:style>
              <a:lnRef idx="2">
                <a:schemeClr val="accent3"/>
              </a:lnRef>
              <a:fillRef idx="0">
                <a:schemeClr val="accent3"/>
              </a:fillRef>
              <a:effectRef idx="1">
                <a:schemeClr val="accent3"/>
              </a:effectRef>
              <a:fontRef idx="minor">
                <a:schemeClr val="tx1"/>
              </a:fontRef>
            </p:style>
          </p:cxnSp>
          <p:cxnSp>
            <p:nvCxnSpPr>
              <p:cNvPr id="46" name="Suora yhdysviiva 45">
                <a:extLst>
                  <a:ext uri="{FF2B5EF4-FFF2-40B4-BE49-F238E27FC236}">
                    <a16:creationId xmlns:a16="http://schemas.microsoft.com/office/drawing/2014/main" id="{5029E6E2-92F7-D0C8-1D29-E639493B50CD}"/>
                  </a:ext>
                </a:extLst>
              </p:cNvPr>
              <p:cNvCxnSpPr>
                <a:cxnSpLocks/>
              </p:cNvCxnSpPr>
              <p:nvPr/>
            </p:nvCxnSpPr>
            <p:spPr>
              <a:xfrm flipV="1">
                <a:off x="2534250" y="4012635"/>
                <a:ext cx="2607134" cy="830828"/>
              </a:xfrm>
              <a:prstGeom prst="line">
                <a:avLst/>
              </a:prstGeom>
              <a:grpFill/>
              <a:ln>
                <a:solidFill>
                  <a:schemeClr val="tx1"/>
                </a:solidFill>
              </a:ln>
            </p:spPr>
            <p:style>
              <a:lnRef idx="2">
                <a:schemeClr val="accent3"/>
              </a:lnRef>
              <a:fillRef idx="0">
                <a:schemeClr val="accent3"/>
              </a:fillRef>
              <a:effectRef idx="1">
                <a:schemeClr val="accent3"/>
              </a:effectRef>
              <a:fontRef idx="minor">
                <a:schemeClr val="tx1"/>
              </a:fontRef>
            </p:style>
          </p:cxnSp>
          <p:cxnSp>
            <p:nvCxnSpPr>
              <p:cNvPr id="50" name="Suora yhdysviiva 49">
                <a:extLst>
                  <a:ext uri="{FF2B5EF4-FFF2-40B4-BE49-F238E27FC236}">
                    <a16:creationId xmlns:a16="http://schemas.microsoft.com/office/drawing/2014/main" id="{0F86DAF1-EBA1-660C-F302-78F24BE1FBAE}"/>
                  </a:ext>
                </a:extLst>
              </p:cNvPr>
              <p:cNvCxnSpPr>
                <a:cxnSpLocks/>
              </p:cNvCxnSpPr>
              <p:nvPr/>
            </p:nvCxnSpPr>
            <p:spPr>
              <a:xfrm flipV="1">
                <a:off x="4938760" y="4325057"/>
                <a:ext cx="515643" cy="776649"/>
              </a:xfrm>
              <a:prstGeom prst="line">
                <a:avLst/>
              </a:prstGeom>
              <a:grpFill/>
              <a:ln>
                <a:solidFill>
                  <a:schemeClr val="tx1"/>
                </a:solidFill>
              </a:ln>
            </p:spPr>
            <p:style>
              <a:lnRef idx="2">
                <a:schemeClr val="accent3"/>
              </a:lnRef>
              <a:fillRef idx="0">
                <a:schemeClr val="accent3"/>
              </a:fillRef>
              <a:effectRef idx="1">
                <a:schemeClr val="accent3"/>
              </a:effectRef>
              <a:fontRef idx="minor">
                <a:schemeClr val="tx1"/>
              </a:fontRef>
            </p:style>
          </p:cxnSp>
          <p:cxnSp>
            <p:nvCxnSpPr>
              <p:cNvPr id="53" name="Suora yhdysviiva 52">
                <a:extLst>
                  <a:ext uri="{FF2B5EF4-FFF2-40B4-BE49-F238E27FC236}">
                    <a16:creationId xmlns:a16="http://schemas.microsoft.com/office/drawing/2014/main" id="{705EE7BD-73F8-E64A-F93C-546BAEE2D9F7}"/>
                  </a:ext>
                </a:extLst>
              </p:cNvPr>
              <p:cNvCxnSpPr>
                <a:cxnSpLocks/>
              </p:cNvCxnSpPr>
              <p:nvPr/>
            </p:nvCxnSpPr>
            <p:spPr>
              <a:xfrm flipV="1">
                <a:off x="5839227" y="4496230"/>
                <a:ext cx="95736" cy="656121"/>
              </a:xfrm>
              <a:prstGeom prst="line">
                <a:avLst/>
              </a:prstGeom>
              <a:grpFill/>
              <a:ln>
                <a:solidFill>
                  <a:schemeClr val="tx1"/>
                </a:solidFill>
              </a:ln>
            </p:spPr>
            <p:style>
              <a:lnRef idx="2">
                <a:schemeClr val="accent3"/>
              </a:lnRef>
              <a:fillRef idx="0">
                <a:schemeClr val="accent3"/>
              </a:fillRef>
              <a:effectRef idx="1">
                <a:schemeClr val="accent3"/>
              </a:effectRef>
              <a:fontRef idx="minor">
                <a:schemeClr val="tx1"/>
              </a:fontRef>
            </p:style>
          </p:cxnSp>
          <p:cxnSp>
            <p:nvCxnSpPr>
              <p:cNvPr id="56" name="Suora yhdysviiva 55">
                <a:extLst>
                  <a:ext uri="{FF2B5EF4-FFF2-40B4-BE49-F238E27FC236}">
                    <a16:creationId xmlns:a16="http://schemas.microsoft.com/office/drawing/2014/main" id="{CCCBFF8E-CB23-262D-21DD-73556FCE8422}"/>
                  </a:ext>
                </a:extLst>
              </p:cNvPr>
              <p:cNvCxnSpPr>
                <a:cxnSpLocks/>
              </p:cNvCxnSpPr>
              <p:nvPr/>
            </p:nvCxnSpPr>
            <p:spPr>
              <a:xfrm flipV="1">
                <a:off x="7057886" y="2126488"/>
                <a:ext cx="596164" cy="452998"/>
              </a:xfrm>
              <a:prstGeom prst="line">
                <a:avLst/>
              </a:prstGeom>
              <a:grpFill/>
              <a:ln>
                <a:solidFill>
                  <a:schemeClr val="tx1"/>
                </a:solidFill>
              </a:ln>
            </p:spPr>
            <p:style>
              <a:lnRef idx="2">
                <a:schemeClr val="accent3"/>
              </a:lnRef>
              <a:fillRef idx="0">
                <a:schemeClr val="accent3"/>
              </a:fillRef>
              <a:effectRef idx="1">
                <a:schemeClr val="accent3"/>
              </a:effectRef>
              <a:fontRef idx="minor">
                <a:schemeClr val="tx1"/>
              </a:fontRef>
            </p:style>
          </p:cxnSp>
          <p:cxnSp>
            <p:nvCxnSpPr>
              <p:cNvPr id="57" name="Suora yhdysviiva 56">
                <a:extLst>
                  <a:ext uri="{FF2B5EF4-FFF2-40B4-BE49-F238E27FC236}">
                    <a16:creationId xmlns:a16="http://schemas.microsoft.com/office/drawing/2014/main" id="{84FC3CCD-B366-733C-89D9-1599060E5431}"/>
                  </a:ext>
                </a:extLst>
              </p:cNvPr>
              <p:cNvCxnSpPr>
                <a:cxnSpLocks/>
              </p:cNvCxnSpPr>
              <p:nvPr/>
            </p:nvCxnSpPr>
            <p:spPr>
              <a:xfrm flipV="1">
                <a:off x="6811137" y="808376"/>
                <a:ext cx="1450629" cy="1524472"/>
              </a:xfrm>
              <a:prstGeom prst="line">
                <a:avLst/>
              </a:prstGeom>
              <a:grpFill/>
              <a:ln>
                <a:solidFill>
                  <a:schemeClr val="tx1"/>
                </a:solidFill>
              </a:ln>
            </p:spPr>
            <p:style>
              <a:lnRef idx="2">
                <a:schemeClr val="accent3"/>
              </a:lnRef>
              <a:fillRef idx="0">
                <a:schemeClr val="accent3"/>
              </a:fillRef>
              <a:effectRef idx="1">
                <a:schemeClr val="accent3"/>
              </a:effectRef>
              <a:fontRef idx="minor">
                <a:schemeClr val="tx1"/>
              </a:fontRef>
            </p:style>
          </p:cxnSp>
          <p:cxnSp>
            <p:nvCxnSpPr>
              <p:cNvPr id="58" name="Suora yhdysviiva 57">
                <a:extLst>
                  <a:ext uri="{FF2B5EF4-FFF2-40B4-BE49-F238E27FC236}">
                    <a16:creationId xmlns:a16="http://schemas.microsoft.com/office/drawing/2014/main" id="{71FFAD32-D2D2-7D11-CA32-97708D6EAEAA}"/>
                  </a:ext>
                </a:extLst>
              </p:cNvPr>
              <p:cNvCxnSpPr>
                <a:cxnSpLocks/>
              </p:cNvCxnSpPr>
              <p:nvPr/>
            </p:nvCxnSpPr>
            <p:spPr>
              <a:xfrm>
                <a:off x="7269722" y="3428427"/>
                <a:ext cx="2225922" cy="411419"/>
              </a:xfrm>
              <a:prstGeom prst="line">
                <a:avLst/>
              </a:prstGeom>
              <a:grpFill/>
              <a:ln>
                <a:solidFill>
                  <a:schemeClr val="tx1"/>
                </a:solidFill>
              </a:ln>
            </p:spPr>
            <p:style>
              <a:lnRef idx="2">
                <a:schemeClr val="accent3"/>
              </a:lnRef>
              <a:fillRef idx="0">
                <a:schemeClr val="accent3"/>
              </a:fillRef>
              <a:effectRef idx="1">
                <a:schemeClr val="accent3"/>
              </a:effectRef>
              <a:fontRef idx="minor">
                <a:schemeClr val="tx1"/>
              </a:fontRef>
            </p:style>
          </p:cxnSp>
          <p:cxnSp>
            <p:nvCxnSpPr>
              <p:cNvPr id="59" name="Suora yhdysviiva 58">
                <a:extLst>
                  <a:ext uri="{FF2B5EF4-FFF2-40B4-BE49-F238E27FC236}">
                    <a16:creationId xmlns:a16="http://schemas.microsoft.com/office/drawing/2014/main" id="{30C666E7-D932-F922-141C-5D46945A21A6}"/>
                  </a:ext>
                </a:extLst>
              </p:cNvPr>
              <p:cNvCxnSpPr>
                <a:cxnSpLocks/>
              </p:cNvCxnSpPr>
              <p:nvPr/>
            </p:nvCxnSpPr>
            <p:spPr>
              <a:xfrm>
                <a:off x="7165520" y="3775660"/>
                <a:ext cx="370930" cy="211221"/>
              </a:xfrm>
              <a:prstGeom prst="line">
                <a:avLst/>
              </a:prstGeom>
              <a:grpFill/>
              <a:ln>
                <a:solidFill>
                  <a:schemeClr val="tx1"/>
                </a:solidFill>
              </a:ln>
            </p:spPr>
            <p:style>
              <a:lnRef idx="2">
                <a:schemeClr val="accent3"/>
              </a:lnRef>
              <a:fillRef idx="0">
                <a:schemeClr val="accent3"/>
              </a:fillRef>
              <a:effectRef idx="1">
                <a:schemeClr val="accent3"/>
              </a:effectRef>
              <a:fontRef idx="minor">
                <a:schemeClr val="tx1"/>
              </a:fontRef>
            </p:style>
          </p:cxnSp>
          <p:cxnSp>
            <p:nvCxnSpPr>
              <p:cNvPr id="60" name="Suora yhdysviiva 59">
                <a:extLst>
                  <a:ext uri="{FF2B5EF4-FFF2-40B4-BE49-F238E27FC236}">
                    <a16:creationId xmlns:a16="http://schemas.microsoft.com/office/drawing/2014/main" id="{94D12F0E-2473-2C09-47CE-E41F520DBEA1}"/>
                  </a:ext>
                </a:extLst>
              </p:cNvPr>
              <p:cNvCxnSpPr>
                <a:cxnSpLocks/>
              </p:cNvCxnSpPr>
              <p:nvPr/>
            </p:nvCxnSpPr>
            <p:spPr>
              <a:xfrm>
                <a:off x="6705014" y="4334114"/>
                <a:ext cx="1181123" cy="1155318"/>
              </a:xfrm>
              <a:prstGeom prst="line">
                <a:avLst/>
              </a:prstGeom>
              <a:grpFill/>
              <a:ln>
                <a:solidFill>
                  <a:schemeClr val="tx1"/>
                </a:solidFill>
              </a:ln>
            </p:spPr>
            <p:style>
              <a:lnRef idx="2">
                <a:schemeClr val="accent3"/>
              </a:lnRef>
              <a:fillRef idx="0">
                <a:schemeClr val="accent3"/>
              </a:fillRef>
              <a:effectRef idx="1">
                <a:schemeClr val="accent3"/>
              </a:effectRef>
              <a:fontRef idx="minor">
                <a:schemeClr val="tx1"/>
              </a:fontRef>
            </p:style>
          </p:cxnSp>
          <p:cxnSp>
            <p:nvCxnSpPr>
              <p:cNvPr id="67" name="Suora yhdysviiva 66">
                <a:extLst>
                  <a:ext uri="{FF2B5EF4-FFF2-40B4-BE49-F238E27FC236}">
                    <a16:creationId xmlns:a16="http://schemas.microsoft.com/office/drawing/2014/main" id="{F0C36EF1-E9C9-0B2F-ABA7-AE06A6B9A2A1}"/>
                  </a:ext>
                </a:extLst>
              </p:cNvPr>
              <p:cNvCxnSpPr>
                <a:cxnSpLocks/>
              </p:cNvCxnSpPr>
              <p:nvPr/>
            </p:nvCxnSpPr>
            <p:spPr>
              <a:xfrm>
                <a:off x="5929475" y="1358119"/>
                <a:ext cx="40896" cy="715030"/>
              </a:xfrm>
              <a:prstGeom prst="line">
                <a:avLst/>
              </a:prstGeom>
              <a:grpFill/>
              <a:ln>
                <a:solidFill>
                  <a:schemeClr val="tx1"/>
                </a:solidFill>
              </a:ln>
            </p:spPr>
            <p:style>
              <a:lnRef idx="2">
                <a:schemeClr val="accent3"/>
              </a:lnRef>
              <a:fillRef idx="0">
                <a:schemeClr val="accent3"/>
              </a:fillRef>
              <a:effectRef idx="1">
                <a:schemeClr val="accent3"/>
              </a:effectRef>
              <a:fontRef idx="minor">
                <a:schemeClr val="tx1"/>
              </a:fontRef>
            </p:style>
          </p:cxnSp>
          <p:cxnSp>
            <p:nvCxnSpPr>
              <p:cNvPr id="9" name="Suora yhdysviiva 8">
                <a:extLst>
                  <a:ext uri="{FF2B5EF4-FFF2-40B4-BE49-F238E27FC236}">
                    <a16:creationId xmlns:a16="http://schemas.microsoft.com/office/drawing/2014/main" id="{2CE90F44-9335-746D-1BCA-0896269F1C14}"/>
                  </a:ext>
                </a:extLst>
              </p:cNvPr>
              <p:cNvCxnSpPr>
                <a:cxnSpLocks/>
              </p:cNvCxnSpPr>
              <p:nvPr/>
            </p:nvCxnSpPr>
            <p:spPr>
              <a:xfrm flipV="1">
                <a:off x="7262058" y="2960339"/>
                <a:ext cx="510626" cy="160296"/>
              </a:xfrm>
              <a:prstGeom prst="line">
                <a:avLst/>
              </a:prstGeom>
              <a:grpFill/>
              <a:ln>
                <a:solidFill>
                  <a:schemeClr val="tx1"/>
                </a:solidFill>
              </a:ln>
            </p:spPr>
            <p:style>
              <a:lnRef idx="2">
                <a:schemeClr val="accent3"/>
              </a:lnRef>
              <a:fillRef idx="0">
                <a:schemeClr val="accent3"/>
              </a:fillRef>
              <a:effectRef idx="1">
                <a:schemeClr val="accent3"/>
              </a:effectRef>
              <a:fontRef idx="minor">
                <a:schemeClr val="tx1"/>
              </a:fontRef>
            </p:style>
          </p:cxnSp>
          <p:cxnSp>
            <p:nvCxnSpPr>
              <p:cNvPr id="18" name="Suora yhdysviiva 17">
                <a:extLst>
                  <a:ext uri="{FF2B5EF4-FFF2-40B4-BE49-F238E27FC236}">
                    <a16:creationId xmlns:a16="http://schemas.microsoft.com/office/drawing/2014/main" id="{B12BC0F9-0238-B7ED-A15D-2F1B513359F0}"/>
                  </a:ext>
                </a:extLst>
              </p:cNvPr>
              <p:cNvCxnSpPr>
                <a:cxnSpLocks/>
              </p:cNvCxnSpPr>
              <p:nvPr/>
            </p:nvCxnSpPr>
            <p:spPr>
              <a:xfrm flipV="1">
                <a:off x="8814348" y="2255456"/>
                <a:ext cx="912739" cy="333104"/>
              </a:xfrm>
              <a:prstGeom prst="line">
                <a:avLst/>
              </a:prstGeom>
              <a:grpFill/>
              <a:ln>
                <a:solidFill>
                  <a:schemeClr val="tx1"/>
                </a:solidFill>
              </a:ln>
            </p:spPr>
            <p:style>
              <a:lnRef idx="2">
                <a:schemeClr val="accent3"/>
              </a:lnRef>
              <a:fillRef idx="0">
                <a:schemeClr val="accent3"/>
              </a:fillRef>
              <a:effectRef idx="1">
                <a:schemeClr val="accent3"/>
              </a:effectRef>
              <a:fontRef idx="minor">
                <a:schemeClr val="tx1"/>
              </a:fontRef>
            </p:style>
          </p:cxnSp>
          <p:sp>
            <p:nvSpPr>
              <p:cNvPr id="19" name="Tekstiruutu 18">
                <a:extLst>
                  <a:ext uri="{FF2B5EF4-FFF2-40B4-BE49-F238E27FC236}">
                    <a16:creationId xmlns:a16="http://schemas.microsoft.com/office/drawing/2014/main" id="{3F996941-74B9-CB95-BE68-30EA0ED274CB}"/>
                  </a:ext>
                </a:extLst>
              </p:cNvPr>
              <p:cNvSpPr txBox="1"/>
              <p:nvPr/>
            </p:nvSpPr>
            <p:spPr>
              <a:xfrm>
                <a:off x="1820658" y="5597537"/>
                <a:ext cx="851296" cy="369332"/>
              </a:xfrm>
              <a:prstGeom prst="rect">
                <a:avLst/>
              </a:prstGeom>
              <a:noFill/>
              <a:ln>
                <a:noFill/>
              </a:ln>
            </p:spPr>
            <p:txBody>
              <a:bodyPr wrap="square">
                <a:spAutoFit/>
              </a:bodyPr>
              <a:lstStyle/>
              <a:p>
                <a:r>
                  <a:rPr lang="en-US" sz="1200" noProof="0" dirty="0">
                    <a:solidFill>
                      <a:schemeClr val="tx2"/>
                    </a:solidFill>
                    <a:latin typeface="Raleway Normaali"/>
                    <a:cs typeface="Arial" panose="020B0604020202020204" pitchFamily="34" charset="0"/>
                  </a:rPr>
                  <a:t>Family</a:t>
                </a:r>
                <a:endParaRPr lang="en-US" sz="1200" noProof="0" dirty="0">
                  <a:solidFill>
                    <a:schemeClr val="tx2"/>
                  </a:solidFill>
                  <a:latin typeface="Raleway Normaali"/>
                </a:endParaRPr>
              </a:p>
            </p:txBody>
          </p:sp>
          <p:sp>
            <p:nvSpPr>
              <p:cNvPr id="20" name="Tekstiruutu 19">
                <a:extLst>
                  <a:ext uri="{FF2B5EF4-FFF2-40B4-BE49-F238E27FC236}">
                    <a16:creationId xmlns:a16="http://schemas.microsoft.com/office/drawing/2014/main" id="{063E0756-718B-B2E5-FC91-75CBB16A85AE}"/>
                  </a:ext>
                </a:extLst>
              </p:cNvPr>
              <p:cNvSpPr txBox="1"/>
              <p:nvPr/>
            </p:nvSpPr>
            <p:spPr>
              <a:xfrm>
                <a:off x="7600493" y="4563497"/>
                <a:ext cx="909780" cy="369332"/>
              </a:xfrm>
              <a:prstGeom prst="rect">
                <a:avLst/>
              </a:prstGeom>
              <a:noFill/>
              <a:ln>
                <a:noFill/>
              </a:ln>
            </p:spPr>
            <p:txBody>
              <a:bodyPr wrap="square">
                <a:spAutoFit/>
              </a:bodyPr>
              <a:lstStyle>
                <a:defPPr>
                  <a:defRPr lang="fi-FI"/>
                </a:defPPr>
                <a:lvl1pPr>
                  <a:defRPr sz="1200">
                    <a:solidFill>
                      <a:schemeClr val="tx2"/>
                    </a:solidFill>
                    <a:latin typeface="Raleway Normaali"/>
                    <a:cs typeface="Arial" panose="020B0604020202020204" pitchFamily="34" charset="0"/>
                  </a:defRPr>
                </a:lvl1pPr>
              </a:lstStyle>
              <a:p>
                <a:r>
                  <a:rPr lang="en-US" noProof="0" dirty="0"/>
                  <a:t>Degree</a:t>
                </a:r>
              </a:p>
            </p:txBody>
          </p:sp>
          <p:sp>
            <p:nvSpPr>
              <p:cNvPr id="21" name="Tekstiruutu 20">
                <a:extLst>
                  <a:ext uri="{FF2B5EF4-FFF2-40B4-BE49-F238E27FC236}">
                    <a16:creationId xmlns:a16="http://schemas.microsoft.com/office/drawing/2014/main" id="{BE66B431-4328-3C28-8FFD-3FA330AB756F}"/>
                  </a:ext>
                </a:extLst>
              </p:cNvPr>
              <p:cNvSpPr txBox="1"/>
              <p:nvPr/>
            </p:nvSpPr>
            <p:spPr>
              <a:xfrm>
                <a:off x="8243109" y="6132930"/>
                <a:ext cx="1102461" cy="369332"/>
              </a:xfrm>
              <a:prstGeom prst="rect">
                <a:avLst/>
              </a:prstGeom>
              <a:noFill/>
              <a:ln>
                <a:noFill/>
              </a:ln>
            </p:spPr>
            <p:txBody>
              <a:bodyPr wrap="square">
                <a:spAutoFit/>
              </a:bodyPr>
              <a:lstStyle>
                <a:defPPr>
                  <a:defRPr lang="fi-FI"/>
                </a:defPPr>
                <a:lvl1pPr>
                  <a:defRPr sz="1200">
                    <a:solidFill>
                      <a:schemeClr val="tx2"/>
                    </a:solidFill>
                    <a:latin typeface="Raleway Normaali"/>
                    <a:cs typeface="Arial" panose="020B0604020202020204" pitchFamily="34" charset="0"/>
                  </a:defRPr>
                </a:lvl1pPr>
              </a:lstStyle>
              <a:p>
                <a:r>
                  <a:rPr lang="en-US" noProof="0" dirty="0"/>
                  <a:t>Networks</a:t>
                </a:r>
              </a:p>
            </p:txBody>
          </p:sp>
          <p:sp>
            <p:nvSpPr>
              <p:cNvPr id="22" name="Tekstiruutu 21">
                <a:extLst>
                  <a:ext uri="{FF2B5EF4-FFF2-40B4-BE49-F238E27FC236}">
                    <a16:creationId xmlns:a16="http://schemas.microsoft.com/office/drawing/2014/main" id="{8FD8CD09-4BD2-2155-C1F1-D7ECA6FE0F56}"/>
                  </a:ext>
                </a:extLst>
              </p:cNvPr>
              <p:cNvSpPr txBox="1"/>
              <p:nvPr/>
            </p:nvSpPr>
            <p:spPr>
              <a:xfrm>
                <a:off x="8464865" y="1355855"/>
                <a:ext cx="776867" cy="369332"/>
              </a:xfrm>
              <a:prstGeom prst="rect">
                <a:avLst/>
              </a:prstGeom>
              <a:noFill/>
              <a:ln>
                <a:noFill/>
              </a:ln>
            </p:spPr>
            <p:txBody>
              <a:bodyPr wrap="square">
                <a:spAutoFit/>
              </a:bodyPr>
              <a:lstStyle>
                <a:defPPr>
                  <a:defRPr lang="fi-FI"/>
                </a:defPPr>
                <a:lvl1pPr>
                  <a:defRPr sz="1200">
                    <a:solidFill>
                      <a:schemeClr val="tx2"/>
                    </a:solidFill>
                    <a:latin typeface="Raleway Normaali"/>
                    <a:cs typeface="Arial" panose="020B0604020202020204" pitchFamily="34" charset="0"/>
                  </a:defRPr>
                </a:lvl1pPr>
              </a:lstStyle>
              <a:p>
                <a:r>
                  <a:rPr lang="en-US" noProof="0" dirty="0"/>
                  <a:t>Luck</a:t>
                </a:r>
              </a:p>
            </p:txBody>
          </p:sp>
          <p:sp>
            <p:nvSpPr>
              <p:cNvPr id="24" name="Tekstiruutu 23">
                <a:extLst>
                  <a:ext uri="{FF2B5EF4-FFF2-40B4-BE49-F238E27FC236}">
                    <a16:creationId xmlns:a16="http://schemas.microsoft.com/office/drawing/2014/main" id="{F5BCEBE5-19AE-5EEC-6D76-204172DD17A1}"/>
                  </a:ext>
                </a:extLst>
              </p:cNvPr>
              <p:cNvSpPr txBox="1"/>
              <p:nvPr/>
            </p:nvSpPr>
            <p:spPr>
              <a:xfrm>
                <a:off x="3610646" y="6070004"/>
                <a:ext cx="1517377" cy="369332"/>
              </a:xfrm>
              <a:prstGeom prst="rect">
                <a:avLst/>
              </a:prstGeom>
              <a:noFill/>
              <a:ln>
                <a:noFill/>
              </a:ln>
            </p:spPr>
            <p:txBody>
              <a:bodyPr wrap="square">
                <a:spAutoFit/>
              </a:bodyPr>
              <a:lstStyle/>
              <a:p>
                <a:r>
                  <a:rPr lang="en-US" sz="1200" noProof="0" dirty="0">
                    <a:solidFill>
                      <a:schemeClr val="tx2"/>
                    </a:solidFill>
                    <a:latin typeface="Raleway Normaali"/>
                    <a:cs typeface="Arial" panose="020B0604020202020204" pitchFamily="34" charset="0"/>
                  </a:rPr>
                  <a:t>Employment</a:t>
                </a:r>
                <a:endParaRPr lang="en-US" sz="1200" noProof="0" dirty="0">
                  <a:solidFill>
                    <a:schemeClr val="tx2"/>
                  </a:solidFill>
                  <a:latin typeface="Raleway Normaali"/>
                </a:endParaRPr>
              </a:p>
            </p:txBody>
          </p:sp>
          <p:sp>
            <p:nvSpPr>
              <p:cNvPr id="26" name="Tekstiruutu 25">
                <a:extLst>
                  <a:ext uri="{FF2B5EF4-FFF2-40B4-BE49-F238E27FC236}">
                    <a16:creationId xmlns:a16="http://schemas.microsoft.com/office/drawing/2014/main" id="{58AD25FC-AF30-443A-4C27-2003B2CAC890}"/>
                  </a:ext>
                </a:extLst>
              </p:cNvPr>
              <p:cNvSpPr txBox="1"/>
              <p:nvPr/>
            </p:nvSpPr>
            <p:spPr>
              <a:xfrm>
                <a:off x="7916803" y="2920326"/>
                <a:ext cx="689925" cy="369332"/>
              </a:xfrm>
              <a:prstGeom prst="rect">
                <a:avLst/>
              </a:prstGeom>
              <a:noFill/>
              <a:ln>
                <a:noFill/>
              </a:ln>
            </p:spPr>
            <p:txBody>
              <a:bodyPr wrap="square">
                <a:spAutoFit/>
              </a:bodyPr>
              <a:lstStyle>
                <a:defPPr>
                  <a:defRPr lang="fi-FI"/>
                </a:defPPr>
                <a:lvl1pPr>
                  <a:defRPr sz="1200">
                    <a:solidFill>
                      <a:schemeClr val="tx2"/>
                    </a:solidFill>
                    <a:latin typeface="Raleway Normaali"/>
                    <a:cs typeface="Arial" panose="020B0604020202020204" pitchFamily="34" charset="0"/>
                  </a:defRPr>
                </a:lvl1pPr>
              </a:lstStyle>
              <a:p>
                <a:r>
                  <a:rPr lang="en-US" noProof="0" dirty="0"/>
                  <a:t>Jobs</a:t>
                </a:r>
              </a:p>
            </p:txBody>
          </p:sp>
          <p:sp>
            <p:nvSpPr>
              <p:cNvPr id="28" name="Tekstiruutu 27">
                <a:extLst>
                  <a:ext uri="{FF2B5EF4-FFF2-40B4-BE49-F238E27FC236}">
                    <a16:creationId xmlns:a16="http://schemas.microsoft.com/office/drawing/2014/main" id="{BB8E419C-E6EC-9CF0-1A0F-058CFBBE46C9}"/>
                  </a:ext>
                </a:extLst>
              </p:cNvPr>
              <p:cNvSpPr txBox="1"/>
              <p:nvPr/>
            </p:nvSpPr>
            <p:spPr>
              <a:xfrm>
                <a:off x="3184939" y="2505082"/>
                <a:ext cx="931791" cy="615553"/>
              </a:xfrm>
              <a:prstGeom prst="rect">
                <a:avLst/>
              </a:prstGeom>
              <a:noFill/>
              <a:ln>
                <a:noFill/>
              </a:ln>
            </p:spPr>
            <p:txBody>
              <a:bodyPr wrap="square">
                <a:spAutoFit/>
              </a:bodyPr>
              <a:lstStyle/>
              <a:p>
                <a:r>
                  <a:rPr lang="en-US" sz="1200" noProof="0" dirty="0">
                    <a:solidFill>
                      <a:schemeClr val="tx2"/>
                    </a:solidFill>
                    <a:latin typeface="Raleway Normaali"/>
                    <a:cs typeface="Arial" panose="020B0604020202020204" pitchFamily="34" charset="0"/>
                  </a:rPr>
                  <a:t>Social life</a:t>
                </a:r>
                <a:endParaRPr lang="en-US" sz="1200" noProof="0" dirty="0">
                  <a:solidFill>
                    <a:schemeClr val="tx2"/>
                  </a:solidFill>
                  <a:latin typeface="Raleway Normaali"/>
                </a:endParaRPr>
              </a:p>
            </p:txBody>
          </p:sp>
          <p:sp>
            <p:nvSpPr>
              <p:cNvPr id="32" name="Tekstiruutu 31">
                <a:extLst>
                  <a:ext uri="{FF2B5EF4-FFF2-40B4-BE49-F238E27FC236}">
                    <a16:creationId xmlns:a16="http://schemas.microsoft.com/office/drawing/2014/main" id="{E5773DCE-E294-F369-5541-666ECBF21A01}"/>
                  </a:ext>
                </a:extLst>
              </p:cNvPr>
              <p:cNvSpPr txBox="1"/>
              <p:nvPr/>
            </p:nvSpPr>
            <p:spPr>
              <a:xfrm>
                <a:off x="3953232" y="156679"/>
                <a:ext cx="1271792" cy="369332"/>
              </a:xfrm>
              <a:prstGeom prst="rect">
                <a:avLst/>
              </a:prstGeom>
              <a:noFill/>
              <a:ln>
                <a:noFill/>
              </a:ln>
            </p:spPr>
            <p:txBody>
              <a:bodyPr wrap="square">
                <a:spAutoFit/>
              </a:bodyPr>
              <a:lstStyle/>
              <a:p>
                <a:r>
                  <a:rPr lang="en-US" sz="1200" noProof="0" dirty="0">
                    <a:solidFill>
                      <a:schemeClr val="tx2"/>
                    </a:solidFill>
                    <a:latin typeface="Raleway Normaali"/>
                    <a:cs typeface="Arial" panose="020B0604020202020204" pitchFamily="34" charset="0"/>
                  </a:rPr>
                  <a:t>Knowledge</a:t>
                </a:r>
                <a:endParaRPr lang="en-US" sz="1200" noProof="0" dirty="0">
                  <a:solidFill>
                    <a:schemeClr val="tx2"/>
                  </a:solidFill>
                  <a:latin typeface="Raleway Normaali"/>
                </a:endParaRPr>
              </a:p>
            </p:txBody>
          </p:sp>
          <p:sp>
            <p:nvSpPr>
              <p:cNvPr id="34" name="Tekstiruutu 33">
                <a:extLst>
                  <a:ext uri="{FF2B5EF4-FFF2-40B4-BE49-F238E27FC236}">
                    <a16:creationId xmlns:a16="http://schemas.microsoft.com/office/drawing/2014/main" id="{0B6C150E-169C-AE68-BE7E-456B4BC16F82}"/>
                  </a:ext>
                </a:extLst>
              </p:cNvPr>
              <p:cNvSpPr txBox="1"/>
              <p:nvPr/>
            </p:nvSpPr>
            <p:spPr>
              <a:xfrm>
                <a:off x="1381526" y="938323"/>
                <a:ext cx="1183755" cy="615553"/>
              </a:xfrm>
              <a:prstGeom prst="rect">
                <a:avLst/>
              </a:prstGeom>
              <a:noFill/>
              <a:ln>
                <a:noFill/>
              </a:ln>
            </p:spPr>
            <p:txBody>
              <a:bodyPr wrap="square">
                <a:spAutoFit/>
              </a:bodyPr>
              <a:lstStyle/>
              <a:p>
                <a:r>
                  <a:rPr lang="en-US" sz="1200" noProof="0" dirty="0">
                    <a:solidFill>
                      <a:schemeClr val="tx2"/>
                    </a:solidFill>
                    <a:latin typeface="Raleway Normaali"/>
                    <a:cs typeface="Arial" panose="020B0604020202020204" pitchFamily="34" charset="0"/>
                  </a:rPr>
                  <a:t>Sense of belonging</a:t>
                </a:r>
                <a:endParaRPr lang="en-US" sz="1200" noProof="0" dirty="0">
                  <a:solidFill>
                    <a:schemeClr val="tx2"/>
                  </a:solidFill>
                  <a:latin typeface="Raleway Normaali"/>
                </a:endParaRPr>
              </a:p>
            </p:txBody>
          </p:sp>
          <p:sp>
            <p:nvSpPr>
              <p:cNvPr id="35" name="Tekstiruutu 34">
                <a:extLst>
                  <a:ext uri="{FF2B5EF4-FFF2-40B4-BE49-F238E27FC236}">
                    <a16:creationId xmlns:a16="http://schemas.microsoft.com/office/drawing/2014/main" id="{2D52A144-BBF2-A6EF-77BA-421F46465D28}"/>
                  </a:ext>
                </a:extLst>
              </p:cNvPr>
              <p:cNvSpPr txBox="1"/>
              <p:nvPr/>
            </p:nvSpPr>
            <p:spPr>
              <a:xfrm>
                <a:off x="6144475" y="381496"/>
                <a:ext cx="1190011" cy="615553"/>
              </a:xfrm>
              <a:prstGeom prst="rect">
                <a:avLst/>
              </a:prstGeom>
              <a:noFill/>
              <a:ln>
                <a:noFill/>
              </a:ln>
            </p:spPr>
            <p:txBody>
              <a:bodyPr wrap="square">
                <a:spAutoFit/>
              </a:bodyPr>
              <a:lstStyle>
                <a:defPPr>
                  <a:defRPr lang="fi-FI"/>
                </a:defPPr>
                <a:lvl1pPr>
                  <a:defRPr sz="1200">
                    <a:solidFill>
                      <a:schemeClr val="tx2"/>
                    </a:solidFill>
                    <a:latin typeface="Raleway Normaali"/>
                    <a:cs typeface="Arial" panose="020B0604020202020204" pitchFamily="34" charset="0"/>
                  </a:defRPr>
                </a:lvl1pPr>
              </a:lstStyle>
              <a:p>
                <a:pPr algn="r"/>
                <a:r>
                  <a:rPr lang="en-US" noProof="0" dirty="0"/>
                  <a:t>Language skills</a:t>
                </a:r>
              </a:p>
            </p:txBody>
          </p:sp>
          <p:sp>
            <p:nvSpPr>
              <p:cNvPr id="44" name="Tekstiruutu 43">
                <a:extLst>
                  <a:ext uri="{FF2B5EF4-FFF2-40B4-BE49-F238E27FC236}">
                    <a16:creationId xmlns:a16="http://schemas.microsoft.com/office/drawing/2014/main" id="{4D4DED50-919C-0728-CA06-03BE2193DC1E}"/>
                  </a:ext>
                </a:extLst>
              </p:cNvPr>
              <p:cNvSpPr txBox="1"/>
              <p:nvPr/>
            </p:nvSpPr>
            <p:spPr>
              <a:xfrm>
                <a:off x="1360634" y="4039543"/>
                <a:ext cx="1517377" cy="369332"/>
              </a:xfrm>
              <a:prstGeom prst="rect">
                <a:avLst/>
              </a:prstGeom>
              <a:noFill/>
              <a:ln>
                <a:noFill/>
              </a:ln>
            </p:spPr>
            <p:txBody>
              <a:bodyPr wrap="square">
                <a:spAutoFit/>
              </a:bodyPr>
              <a:lstStyle>
                <a:defPPr>
                  <a:defRPr lang="fi-FI"/>
                </a:defPPr>
                <a:lvl1pPr>
                  <a:defRPr sz="1200">
                    <a:solidFill>
                      <a:schemeClr val="tx2"/>
                    </a:solidFill>
                    <a:latin typeface="Raleway Normaali"/>
                    <a:cs typeface="Arial" panose="020B0604020202020204" pitchFamily="34" charset="0"/>
                  </a:defRPr>
                </a:lvl1pPr>
              </a:lstStyle>
              <a:p>
                <a:r>
                  <a:rPr lang="en-US" noProof="0" dirty="0"/>
                  <a:t>Education</a:t>
                </a:r>
              </a:p>
            </p:txBody>
          </p:sp>
          <p:sp>
            <p:nvSpPr>
              <p:cNvPr id="47" name="Tekstiruutu 46">
                <a:extLst>
                  <a:ext uri="{FF2B5EF4-FFF2-40B4-BE49-F238E27FC236}">
                    <a16:creationId xmlns:a16="http://schemas.microsoft.com/office/drawing/2014/main" id="{A7504CB6-D3F7-5F7F-9C0F-63998A9F536C}"/>
                  </a:ext>
                </a:extLst>
              </p:cNvPr>
              <p:cNvSpPr txBox="1"/>
              <p:nvPr/>
            </p:nvSpPr>
            <p:spPr>
              <a:xfrm>
                <a:off x="5440092" y="6182848"/>
                <a:ext cx="2332591" cy="615553"/>
              </a:xfrm>
              <a:prstGeom prst="rect">
                <a:avLst/>
              </a:prstGeom>
              <a:noFill/>
              <a:ln>
                <a:noFill/>
              </a:ln>
            </p:spPr>
            <p:txBody>
              <a:bodyPr wrap="square">
                <a:spAutoFit/>
              </a:bodyPr>
              <a:lstStyle>
                <a:defPPr>
                  <a:defRPr lang="fi-FI"/>
                </a:defPPr>
                <a:lvl1pPr>
                  <a:defRPr sz="1200">
                    <a:solidFill>
                      <a:schemeClr val="tx2"/>
                    </a:solidFill>
                    <a:latin typeface="Raleway Normaali"/>
                    <a:cs typeface="Arial" panose="020B0604020202020204" pitchFamily="34" charset="0"/>
                  </a:defRPr>
                </a:lvl1pPr>
              </a:lstStyle>
              <a:p>
                <a:r>
                  <a:rPr lang="en-US" noProof="0" dirty="0"/>
                  <a:t>Adapting to new environment &amp; culture</a:t>
                </a:r>
              </a:p>
            </p:txBody>
          </p:sp>
          <p:sp>
            <p:nvSpPr>
              <p:cNvPr id="55" name="Tekstiruutu 54">
                <a:extLst>
                  <a:ext uri="{FF2B5EF4-FFF2-40B4-BE49-F238E27FC236}">
                    <a16:creationId xmlns:a16="http://schemas.microsoft.com/office/drawing/2014/main" id="{848E96FB-8F5F-DAAC-F570-AA7E038FDBE9}"/>
                  </a:ext>
                </a:extLst>
              </p:cNvPr>
              <p:cNvSpPr txBox="1"/>
              <p:nvPr/>
            </p:nvSpPr>
            <p:spPr>
              <a:xfrm>
                <a:off x="9613141" y="2243791"/>
                <a:ext cx="1894367" cy="369332"/>
              </a:xfrm>
              <a:prstGeom prst="rect">
                <a:avLst/>
              </a:prstGeom>
              <a:noFill/>
              <a:ln>
                <a:noFill/>
              </a:ln>
            </p:spPr>
            <p:txBody>
              <a:bodyPr wrap="square">
                <a:spAutoFit/>
              </a:bodyPr>
              <a:lstStyle>
                <a:defPPr>
                  <a:defRPr lang="fi-FI"/>
                </a:defPPr>
                <a:lvl1pPr>
                  <a:defRPr sz="1200">
                    <a:solidFill>
                      <a:schemeClr val="tx2"/>
                    </a:solidFill>
                    <a:latin typeface="Raleway Normaali"/>
                    <a:cs typeface="Arial" panose="020B0604020202020204" pitchFamily="34" charset="0"/>
                  </a:defRPr>
                </a:lvl1pPr>
              </a:lstStyle>
              <a:p>
                <a:r>
                  <a:rPr lang="en-US" noProof="0" dirty="0"/>
                  <a:t>Basic needs</a:t>
                </a:r>
              </a:p>
            </p:txBody>
          </p:sp>
          <p:grpSp>
            <p:nvGrpSpPr>
              <p:cNvPr id="74" name="Ryhmä 73">
                <a:extLst>
                  <a:ext uri="{FF2B5EF4-FFF2-40B4-BE49-F238E27FC236}">
                    <a16:creationId xmlns:a16="http://schemas.microsoft.com/office/drawing/2014/main" id="{D36212DA-4463-E513-847D-800955F04992}"/>
                  </a:ext>
                </a:extLst>
              </p:cNvPr>
              <p:cNvGrpSpPr/>
              <p:nvPr/>
            </p:nvGrpSpPr>
            <p:grpSpPr>
              <a:xfrm>
                <a:off x="9345571" y="2840949"/>
                <a:ext cx="1687779" cy="2210263"/>
                <a:chOff x="10117284" y="4525211"/>
                <a:chExt cx="1687779" cy="2210263"/>
              </a:xfrm>
              <a:grpFill/>
            </p:grpSpPr>
            <p:pic>
              <p:nvPicPr>
                <p:cNvPr id="31" name="Kuva 30" descr="Tarinankerronta ääriviiva">
                  <a:extLst>
                    <a:ext uri="{FF2B5EF4-FFF2-40B4-BE49-F238E27FC236}">
                      <a16:creationId xmlns:a16="http://schemas.microsoft.com/office/drawing/2014/main" id="{B892050C-21A6-B949-BE85-9514780C7D01}"/>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10117284" y="4525211"/>
                  <a:ext cx="1687779" cy="1727347"/>
                </a:xfrm>
                <a:prstGeom prst="rect">
                  <a:avLst/>
                </a:prstGeom>
              </p:spPr>
            </p:pic>
            <p:sp>
              <p:nvSpPr>
                <p:cNvPr id="43" name="Tekstiruutu 42">
                  <a:extLst>
                    <a:ext uri="{FF2B5EF4-FFF2-40B4-BE49-F238E27FC236}">
                      <a16:creationId xmlns:a16="http://schemas.microsoft.com/office/drawing/2014/main" id="{279CCCFC-7A66-307B-9877-F3B2E48BCF07}"/>
                    </a:ext>
                  </a:extLst>
                </p:cNvPr>
                <p:cNvSpPr txBox="1"/>
                <p:nvPr/>
              </p:nvSpPr>
              <p:spPr>
                <a:xfrm>
                  <a:off x="10267356" y="6119921"/>
                  <a:ext cx="1537706" cy="615553"/>
                </a:xfrm>
                <a:prstGeom prst="rect">
                  <a:avLst/>
                </a:prstGeom>
                <a:noFill/>
                <a:ln>
                  <a:noFill/>
                </a:ln>
              </p:spPr>
              <p:txBody>
                <a:bodyPr wrap="square">
                  <a:spAutoFit/>
                </a:bodyPr>
                <a:lstStyle>
                  <a:defPPr>
                    <a:defRPr lang="fi-FI"/>
                  </a:defPPr>
                  <a:lvl1pPr>
                    <a:defRPr sz="1200">
                      <a:solidFill>
                        <a:schemeClr val="tx2"/>
                      </a:solidFill>
                      <a:latin typeface="Raleway Normaali"/>
                      <a:cs typeface="Arial" panose="020B0604020202020204" pitchFamily="34" charset="0"/>
                    </a:defRPr>
                  </a:lvl1pPr>
                </a:lstStyle>
                <a:p>
                  <a:pPr algn="ctr"/>
                  <a:r>
                    <a:rPr lang="en-US" noProof="0" dirty="0"/>
                    <a:t>Support and opportunities</a:t>
                  </a:r>
                </a:p>
              </p:txBody>
            </p:sp>
            <p:pic>
              <p:nvPicPr>
                <p:cNvPr id="63" name="Kuva 62" descr="Hoito ääriviiva">
                  <a:extLst>
                    <a:ext uri="{FF2B5EF4-FFF2-40B4-BE49-F238E27FC236}">
                      <a16:creationId xmlns:a16="http://schemas.microsoft.com/office/drawing/2014/main" id="{72982809-19E2-25DB-DFA6-1AD8FDE15772}"/>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rot="1011001">
                  <a:off x="10418619" y="5322713"/>
                  <a:ext cx="518623" cy="526443"/>
                </a:xfrm>
                <a:prstGeom prst="rect">
                  <a:avLst/>
                </a:prstGeom>
              </p:spPr>
            </p:pic>
            <p:pic>
              <p:nvPicPr>
                <p:cNvPr id="65" name="Kuva 64" descr="Lukon avaaminen ääriviiva">
                  <a:extLst>
                    <a:ext uri="{FF2B5EF4-FFF2-40B4-BE49-F238E27FC236}">
                      <a16:creationId xmlns:a16="http://schemas.microsoft.com/office/drawing/2014/main" id="{1D2A42BA-37C4-95AE-04E7-147934F38574}"/>
                    </a:ext>
                  </a:extLst>
                </p:cNvPr>
                <p:cNvPicPr>
                  <a:picLocks noChangeAspect="1"/>
                </p:cNvPicPr>
                <p:nvPr/>
              </p:nvPicPr>
              <p:blipFill>
                <a:blip>
                  <a:extLst>
                    <a:ext uri="{96DAC541-7B7A-43D3-8B79-37D633B846F1}">
                      <asvg:svgBlip xmlns:asvg="http://schemas.microsoft.com/office/drawing/2016/SVG/main" r:embed="rId18"/>
                    </a:ext>
                  </a:extLst>
                </a:blip>
                <a:stretch>
                  <a:fillRect/>
                </a:stretch>
              </p:blipFill>
              <p:spPr>
                <a:xfrm rot="21032238">
                  <a:off x="10971399" y="5327841"/>
                  <a:ext cx="508517" cy="516185"/>
                </a:xfrm>
                <a:prstGeom prst="rect">
                  <a:avLst/>
                </a:prstGeom>
              </p:spPr>
            </p:pic>
          </p:grpSp>
        </p:grpSp>
      </p:grpSp>
    </p:spTree>
    <p:extLst>
      <p:ext uri="{BB962C8B-B14F-4D97-AF65-F5344CB8AC3E}">
        <p14:creationId xmlns:p14="http://schemas.microsoft.com/office/powerpoint/2010/main" val="1875816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622EF-06CF-CEE3-7CED-C36C01D65424}"/>
            </a:ext>
          </a:extLst>
        </p:cNvPr>
        <p:cNvGrpSpPr/>
        <p:nvPr/>
      </p:nvGrpSpPr>
      <p:grpSpPr>
        <a:xfrm>
          <a:off x="0" y="0"/>
          <a:ext cx="0" cy="0"/>
          <a:chOff x="0" y="0"/>
          <a:chExt cx="0" cy="0"/>
        </a:xfrm>
      </p:grpSpPr>
      <p:grpSp>
        <p:nvGrpSpPr>
          <p:cNvPr id="24" name="Ryhmä 23">
            <a:extLst>
              <a:ext uri="{FF2B5EF4-FFF2-40B4-BE49-F238E27FC236}">
                <a16:creationId xmlns:a16="http://schemas.microsoft.com/office/drawing/2014/main" id="{169DC6AB-8DC7-B1C9-8056-8F20BE1ABEC6}"/>
              </a:ext>
            </a:extLst>
          </p:cNvPr>
          <p:cNvGrpSpPr/>
          <p:nvPr/>
        </p:nvGrpSpPr>
        <p:grpSpPr>
          <a:xfrm>
            <a:off x="636751" y="571278"/>
            <a:ext cx="7988038" cy="4000943"/>
            <a:chOff x="2741203" y="643466"/>
            <a:chExt cx="7937038" cy="5571067"/>
          </a:xfrm>
          <a:solidFill>
            <a:schemeClr val="tx1"/>
          </a:solidFill>
        </p:grpSpPr>
        <p:pic>
          <p:nvPicPr>
            <p:cNvPr id="3" name="Kuva 2" descr="Yläkerta ääriviiva">
              <a:extLst>
                <a:ext uri="{FF2B5EF4-FFF2-40B4-BE49-F238E27FC236}">
                  <a16:creationId xmlns:a16="http://schemas.microsoft.com/office/drawing/2014/main" id="{D83F0493-6D8C-A748-BFED-FB4EA5EB610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928954" y="643466"/>
              <a:ext cx="5571067" cy="5571067"/>
            </a:xfrm>
            <a:prstGeom prst="rect">
              <a:avLst/>
            </a:prstGeom>
          </p:spPr>
        </p:pic>
        <p:grpSp>
          <p:nvGrpSpPr>
            <p:cNvPr id="23" name="Ryhmä 22">
              <a:extLst>
                <a:ext uri="{FF2B5EF4-FFF2-40B4-BE49-F238E27FC236}">
                  <a16:creationId xmlns:a16="http://schemas.microsoft.com/office/drawing/2014/main" id="{FB435F3F-07FF-2032-319C-067909C1FBB7}"/>
                </a:ext>
              </a:extLst>
            </p:cNvPr>
            <p:cNvGrpSpPr/>
            <p:nvPr/>
          </p:nvGrpSpPr>
          <p:grpSpPr>
            <a:xfrm>
              <a:off x="2741203" y="865491"/>
              <a:ext cx="7758818" cy="5213158"/>
              <a:chOff x="2741589" y="868689"/>
              <a:chExt cx="7347325" cy="5038958"/>
            </a:xfrm>
            <a:grpFill/>
          </p:grpSpPr>
          <p:sp>
            <p:nvSpPr>
              <p:cNvPr id="18" name="Suorakulmio 17">
                <a:extLst>
                  <a:ext uri="{FF2B5EF4-FFF2-40B4-BE49-F238E27FC236}">
                    <a16:creationId xmlns:a16="http://schemas.microsoft.com/office/drawing/2014/main" id="{884671D1-B387-E612-07C5-8FF49DA6AF98}"/>
                  </a:ext>
                </a:extLst>
              </p:cNvPr>
              <p:cNvSpPr/>
              <p:nvPr/>
            </p:nvSpPr>
            <p:spPr>
              <a:xfrm>
                <a:off x="2741589" y="4992070"/>
                <a:ext cx="2885260" cy="915577"/>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noProof="0" dirty="0">
                  <a:latin typeface="Raleway Normaali"/>
                </a:endParaRPr>
              </a:p>
            </p:txBody>
          </p:sp>
          <p:sp>
            <p:nvSpPr>
              <p:cNvPr id="19" name="Suorakulmio 18">
                <a:extLst>
                  <a:ext uri="{FF2B5EF4-FFF2-40B4-BE49-F238E27FC236}">
                    <a16:creationId xmlns:a16="http://schemas.microsoft.com/office/drawing/2014/main" id="{3E42EC95-461C-D4D5-01D5-DCB61510BC79}"/>
                  </a:ext>
                </a:extLst>
              </p:cNvPr>
              <p:cNvSpPr/>
              <p:nvPr/>
            </p:nvSpPr>
            <p:spPr>
              <a:xfrm>
                <a:off x="3822925" y="3988102"/>
                <a:ext cx="2878372" cy="100397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noProof="0" dirty="0">
                  <a:latin typeface="Raleway Normaali"/>
                </a:endParaRPr>
              </a:p>
            </p:txBody>
          </p:sp>
          <p:sp>
            <p:nvSpPr>
              <p:cNvPr id="20" name="Suorakulmio 19">
                <a:extLst>
                  <a:ext uri="{FF2B5EF4-FFF2-40B4-BE49-F238E27FC236}">
                    <a16:creationId xmlns:a16="http://schemas.microsoft.com/office/drawing/2014/main" id="{787D48F3-45A9-555F-18A1-5A912F694734}"/>
                  </a:ext>
                </a:extLst>
              </p:cNvPr>
              <p:cNvSpPr/>
              <p:nvPr/>
            </p:nvSpPr>
            <p:spPr>
              <a:xfrm>
                <a:off x="4867656" y="2953545"/>
                <a:ext cx="2958306" cy="1034557"/>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noProof="0" dirty="0">
                  <a:latin typeface="Raleway Normaali"/>
                </a:endParaRPr>
              </a:p>
            </p:txBody>
          </p:sp>
          <p:sp>
            <p:nvSpPr>
              <p:cNvPr id="21" name="Suorakulmio 20">
                <a:extLst>
                  <a:ext uri="{FF2B5EF4-FFF2-40B4-BE49-F238E27FC236}">
                    <a16:creationId xmlns:a16="http://schemas.microsoft.com/office/drawing/2014/main" id="{C6B2EF8C-6021-76CA-DEA6-6989CA12A584}"/>
                  </a:ext>
                </a:extLst>
              </p:cNvPr>
              <p:cNvSpPr/>
              <p:nvPr/>
            </p:nvSpPr>
            <p:spPr>
              <a:xfrm>
                <a:off x="5931649" y="1903246"/>
                <a:ext cx="2878372" cy="1050299"/>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noProof="0" dirty="0">
                  <a:latin typeface="Raleway Normaali"/>
                </a:endParaRPr>
              </a:p>
            </p:txBody>
          </p:sp>
          <p:sp>
            <p:nvSpPr>
              <p:cNvPr id="22" name="Suorakulmio 21">
                <a:extLst>
                  <a:ext uri="{FF2B5EF4-FFF2-40B4-BE49-F238E27FC236}">
                    <a16:creationId xmlns:a16="http://schemas.microsoft.com/office/drawing/2014/main" id="{4BA17C12-7B19-7889-4C86-F3576CB108CD}"/>
                  </a:ext>
                </a:extLst>
              </p:cNvPr>
              <p:cNvSpPr/>
              <p:nvPr/>
            </p:nvSpPr>
            <p:spPr>
              <a:xfrm>
                <a:off x="6995642" y="868689"/>
                <a:ext cx="3093272" cy="1034555"/>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noProof="0" dirty="0">
                  <a:latin typeface="Raleway Normaali"/>
                </a:endParaRPr>
              </a:p>
            </p:txBody>
          </p:sp>
        </p:grpSp>
        <p:sp>
          <p:nvSpPr>
            <p:cNvPr id="4" name="Tekstiruutu 3">
              <a:extLst>
                <a:ext uri="{FF2B5EF4-FFF2-40B4-BE49-F238E27FC236}">
                  <a16:creationId xmlns:a16="http://schemas.microsoft.com/office/drawing/2014/main" id="{5835CF5E-CFD7-6381-0969-424110E8E2CB}"/>
                </a:ext>
              </a:extLst>
            </p:cNvPr>
            <p:cNvSpPr txBox="1"/>
            <p:nvPr/>
          </p:nvSpPr>
          <p:spPr>
            <a:xfrm rot="19396968">
              <a:off x="7379032" y="5240261"/>
              <a:ext cx="1339978" cy="385704"/>
            </a:xfrm>
            <a:prstGeom prst="rect">
              <a:avLst/>
            </a:prstGeom>
            <a:noFill/>
            <a:ln>
              <a:noFill/>
            </a:ln>
          </p:spPr>
          <p:txBody>
            <a:bodyPr wrap="square" rtlCol="0">
              <a:spAutoFit/>
            </a:bodyPr>
            <a:lstStyle/>
            <a:p>
              <a:r>
                <a:rPr lang="en-US" sz="1200" b="1" noProof="0" dirty="0">
                  <a:solidFill>
                    <a:schemeClr val="tx2"/>
                  </a:solidFill>
                  <a:latin typeface="Raleway Normaali"/>
                  <a:cs typeface="Arial" panose="020B0604020202020204" pitchFamily="34" charset="0"/>
                </a:rPr>
                <a:t>Education</a:t>
              </a:r>
            </a:p>
          </p:txBody>
        </p:sp>
        <p:sp>
          <p:nvSpPr>
            <p:cNvPr id="5" name="Tekstiruutu 4">
              <a:extLst>
                <a:ext uri="{FF2B5EF4-FFF2-40B4-BE49-F238E27FC236}">
                  <a16:creationId xmlns:a16="http://schemas.microsoft.com/office/drawing/2014/main" id="{6B0EB300-5ED3-71F2-FF36-135439972E5C}"/>
                </a:ext>
              </a:extLst>
            </p:cNvPr>
            <p:cNvSpPr txBox="1"/>
            <p:nvPr/>
          </p:nvSpPr>
          <p:spPr>
            <a:xfrm rot="19258444">
              <a:off x="9867932" y="2987315"/>
              <a:ext cx="810309" cy="385704"/>
            </a:xfrm>
            <a:prstGeom prst="rect">
              <a:avLst/>
            </a:prstGeom>
            <a:noFill/>
            <a:ln>
              <a:noFill/>
            </a:ln>
          </p:spPr>
          <p:txBody>
            <a:bodyPr wrap="square" rtlCol="0">
              <a:spAutoFit/>
            </a:bodyPr>
            <a:lstStyle>
              <a:defPPr>
                <a:defRPr lang="fi-FI"/>
              </a:defPPr>
              <a:lvl1pPr>
                <a:defRPr sz="1200" b="1">
                  <a:solidFill>
                    <a:schemeClr val="tx2"/>
                  </a:solidFill>
                  <a:latin typeface="Arial" panose="020B0604020202020204" pitchFamily="34" charset="0"/>
                  <a:cs typeface="Arial" panose="020B0604020202020204" pitchFamily="34" charset="0"/>
                </a:defRPr>
              </a:lvl1pPr>
            </a:lstStyle>
            <a:p>
              <a:r>
                <a:rPr lang="en-US" noProof="0" dirty="0">
                  <a:latin typeface="Raleway Normaali"/>
                </a:rPr>
                <a:t>Work</a:t>
              </a:r>
            </a:p>
          </p:txBody>
        </p:sp>
        <p:sp>
          <p:nvSpPr>
            <p:cNvPr id="2" name="Tekstiruutu 1">
              <a:extLst>
                <a:ext uri="{FF2B5EF4-FFF2-40B4-BE49-F238E27FC236}">
                  <a16:creationId xmlns:a16="http://schemas.microsoft.com/office/drawing/2014/main" id="{E2C5C85B-58F4-0D3E-81B7-285B1B2FD258}"/>
                </a:ext>
              </a:extLst>
            </p:cNvPr>
            <p:cNvSpPr txBox="1"/>
            <p:nvPr/>
          </p:nvSpPr>
          <p:spPr>
            <a:xfrm>
              <a:off x="4986343" y="3022419"/>
              <a:ext cx="3123988" cy="835691"/>
            </a:xfrm>
            <a:prstGeom prst="rect">
              <a:avLst/>
            </a:prstGeom>
            <a:grpFill/>
            <a:ln>
              <a:solidFill>
                <a:schemeClr val="tx1"/>
              </a:solidFill>
            </a:ln>
          </p:spPr>
          <p:txBody>
            <a:bodyPr wrap="square" rtlCol="0">
              <a:spAutoFit/>
            </a:bodyPr>
            <a:lstStyle/>
            <a:p>
              <a:r>
                <a:rPr lang="en-US" sz="1100" noProof="0" dirty="0">
                  <a:solidFill>
                    <a:schemeClr val="bg1"/>
                  </a:solidFill>
                  <a:latin typeface="Raleway Normaali"/>
                  <a:cs typeface="Arial" panose="020B0604020202020204" pitchFamily="34" charset="0"/>
                </a:rPr>
                <a:t>SOCIAL AND CULTURAL FACTORS</a:t>
              </a:r>
            </a:p>
            <a:p>
              <a:pPr marL="214313" indent="-214313">
                <a:buFont typeface="Arial" panose="020B0604020202020204" pitchFamily="34" charset="0"/>
                <a:buChar char="•"/>
              </a:pPr>
              <a:r>
                <a:rPr lang="en-US" sz="1100" noProof="0" dirty="0">
                  <a:solidFill>
                    <a:schemeClr val="bg1"/>
                  </a:solidFill>
                  <a:latin typeface="Raleway Normaali"/>
                  <a:cs typeface="Arial" panose="020B0604020202020204" pitchFamily="34" charset="0"/>
                </a:rPr>
                <a:t>Networks and social capital</a:t>
              </a:r>
            </a:p>
            <a:p>
              <a:pPr marL="214313" indent="-214313">
                <a:buFont typeface="Arial" panose="020B0604020202020204" pitchFamily="34" charset="0"/>
                <a:buChar char="•"/>
              </a:pPr>
              <a:r>
                <a:rPr lang="en-US" sz="1100" noProof="0" dirty="0">
                  <a:solidFill>
                    <a:schemeClr val="bg1"/>
                  </a:solidFill>
                  <a:latin typeface="Raleway Normaali"/>
                  <a:cs typeface="Arial" panose="020B0604020202020204" pitchFamily="34" charset="0"/>
                </a:rPr>
                <a:t>Cultural bias and discrimination</a:t>
              </a:r>
            </a:p>
          </p:txBody>
        </p:sp>
        <p:sp>
          <p:nvSpPr>
            <p:cNvPr id="7" name="Tekstiruutu 6">
              <a:extLst>
                <a:ext uri="{FF2B5EF4-FFF2-40B4-BE49-F238E27FC236}">
                  <a16:creationId xmlns:a16="http://schemas.microsoft.com/office/drawing/2014/main" id="{0C831972-97D6-C560-6AD4-2BF738298DB8}"/>
                </a:ext>
              </a:extLst>
            </p:cNvPr>
            <p:cNvSpPr txBox="1"/>
            <p:nvPr/>
          </p:nvSpPr>
          <p:spPr>
            <a:xfrm>
              <a:off x="7240782" y="861993"/>
              <a:ext cx="3266514" cy="835691"/>
            </a:xfrm>
            <a:prstGeom prst="rect">
              <a:avLst/>
            </a:prstGeom>
            <a:grpFill/>
            <a:ln>
              <a:solidFill>
                <a:schemeClr val="tx1"/>
              </a:solidFill>
            </a:ln>
          </p:spPr>
          <p:txBody>
            <a:bodyPr wrap="square" rtlCol="0">
              <a:spAutoFit/>
            </a:bodyPr>
            <a:lstStyle/>
            <a:p>
              <a:r>
                <a:rPr lang="en-US" sz="1100" noProof="0" dirty="0">
                  <a:solidFill>
                    <a:schemeClr val="bg1"/>
                  </a:solidFill>
                  <a:latin typeface="Raleway Normaali"/>
                  <a:cs typeface="Arial" panose="020B0604020202020204" pitchFamily="34" charset="0"/>
                </a:rPr>
                <a:t>LABOR MARKET AND STRUCTURAL FACTORS</a:t>
              </a:r>
            </a:p>
            <a:p>
              <a:pPr marL="214313" indent="-214313">
                <a:buFont typeface="Arial" panose="020B0604020202020204" pitchFamily="34" charset="0"/>
                <a:buChar char="•"/>
              </a:pPr>
              <a:r>
                <a:rPr lang="en-US" sz="1100" noProof="0" dirty="0">
                  <a:solidFill>
                    <a:schemeClr val="bg1"/>
                  </a:solidFill>
                  <a:latin typeface="Raleway Normaali"/>
                  <a:cs typeface="Arial" panose="020B0604020202020204" pitchFamily="34" charset="0"/>
                </a:rPr>
                <a:t>Demand for employees and skills</a:t>
              </a:r>
            </a:p>
            <a:p>
              <a:pPr marL="214313" indent="-214313">
                <a:buFont typeface="Arial" panose="020B0604020202020204" pitchFamily="34" charset="0"/>
                <a:buChar char="•"/>
              </a:pPr>
              <a:r>
                <a:rPr lang="en-US" sz="1100" noProof="0" dirty="0">
                  <a:solidFill>
                    <a:schemeClr val="bg1"/>
                  </a:solidFill>
                  <a:latin typeface="Raleway Normaali"/>
                  <a:cs typeface="Arial" panose="020B0604020202020204" pitchFamily="34" charset="0"/>
                </a:rPr>
                <a:t>Recruitment practices and expectations</a:t>
              </a:r>
            </a:p>
          </p:txBody>
        </p:sp>
        <p:sp>
          <p:nvSpPr>
            <p:cNvPr id="8" name="Tekstiruutu 7">
              <a:extLst>
                <a:ext uri="{FF2B5EF4-FFF2-40B4-BE49-F238E27FC236}">
                  <a16:creationId xmlns:a16="http://schemas.microsoft.com/office/drawing/2014/main" id="{C9F8AA28-2E07-5066-13FD-1C76A48A8848}"/>
                </a:ext>
              </a:extLst>
            </p:cNvPr>
            <p:cNvSpPr txBox="1"/>
            <p:nvPr/>
          </p:nvSpPr>
          <p:spPr>
            <a:xfrm>
              <a:off x="6117199" y="1939310"/>
              <a:ext cx="3039577" cy="1071399"/>
            </a:xfrm>
            <a:prstGeom prst="rect">
              <a:avLst/>
            </a:prstGeom>
            <a:grpFill/>
            <a:ln>
              <a:solidFill>
                <a:schemeClr val="tx1"/>
              </a:solidFill>
            </a:ln>
          </p:spPr>
          <p:txBody>
            <a:bodyPr wrap="square" rtlCol="0">
              <a:spAutoFit/>
            </a:bodyPr>
            <a:lstStyle/>
            <a:p>
              <a:r>
                <a:rPr lang="en-US" sz="1100" noProof="0" dirty="0">
                  <a:solidFill>
                    <a:schemeClr val="bg1"/>
                  </a:solidFill>
                  <a:latin typeface="Raleway Normaali"/>
                  <a:cs typeface="Arial" panose="020B0604020202020204" pitchFamily="34" charset="0"/>
                </a:rPr>
                <a:t>WORK EXPERIENCE FACTORS</a:t>
              </a:r>
            </a:p>
            <a:p>
              <a:pPr marL="214313" indent="-214313">
                <a:buFont typeface="Arial" panose="020B0604020202020204" pitchFamily="34" charset="0"/>
                <a:buChar char="•"/>
              </a:pPr>
              <a:r>
                <a:rPr lang="en-US" sz="1100" noProof="0" dirty="0">
                  <a:solidFill>
                    <a:schemeClr val="bg1"/>
                  </a:solidFill>
                  <a:latin typeface="Raleway Normaali"/>
                  <a:cs typeface="Arial" panose="020B0604020202020204" pitchFamily="34" charset="0"/>
                </a:rPr>
                <a:t>Work history</a:t>
              </a:r>
            </a:p>
            <a:p>
              <a:pPr marL="557213" lvl="1" indent="-214313">
                <a:buFont typeface="Arial" panose="020B0604020202020204" pitchFamily="34" charset="0"/>
                <a:buChar char="•"/>
              </a:pPr>
              <a:r>
                <a:rPr lang="en-US" sz="1100" noProof="0" dirty="0">
                  <a:solidFill>
                    <a:schemeClr val="bg1"/>
                  </a:solidFill>
                  <a:latin typeface="Raleway Normaali"/>
                  <a:cs typeface="Arial" panose="020B0604020202020204" pitchFamily="34" charset="0"/>
                </a:rPr>
                <a:t>Summer jobs, internships etc.</a:t>
              </a:r>
            </a:p>
            <a:p>
              <a:pPr marL="214313" indent="-214313">
                <a:buFont typeface="Arial" panose="020B0604020202020204" pitchFamily="34" charset="0"/>
                <a:buChar char="•"/>
              </a:pPr>
              <a:r>
                <a:rPr lang="en-US" sz="1100" noProof="0" dirty="0">
                  <a:solidFill>
                    <a:schemeClr val="bg1"/>
                  </a:solidFill>
                  <a:latin typeface="Raleway Normaali"/>
                  <a:cs typeface="Arial" panose="020B0604020202020204" pitchFamily="34" charset="0"/>
                </a:rPr>
                <a:t>Gained competence</a:t>
              </a:r>
            </a:p>
          </p:txBody>
        </p:sp>
        <p:sp>
          <p:nvSpPr>
            <p:cNvPr id="9" name="Tekstiruutu 8">
              <a:extLst>
                <a:ext uri="{FF2B5EF4-FFF2-40B4-BE49-F238E27FC236}">
                  <a16:creationId xmlns:a16="http://schemas.microsoft.com/office/drawing/2014/main" id="{47D8DE60-4316-2626-62D4-56DE03F6C115}"/>
                </a:ext>
              </a:extLst>
            </p:cNvPr>
            <p:cNvSpPr txBox="1"/>
            <p:nvPr/>
          </p:nvSpPr>
          <p:spPr>
            <a:xfrm>
              <a:off x="3883100" y="4088374"/>
              <a:ext cx="3031299" cy="835691"/>
            </a:xfrm>
            <a:prstGeom prst="rect">
              <a:avLst/>
            </a:prstGeom>
            <a:grpFill/>
            <a:ln>
              <a:solidFill>
                <a:schemeClr val="tx1"/>
              </a:solidFill>
            </a:ln>
          </p:spPr>
          <p:txBody>
            <a:bodyPr wrap="square" rtlCol="0">
              <a:spAutoFit/>
            </a:bodyPr>
            <a:lstStyle/>
            <a:p>
              <a:r>
                <a:rPr lang="en-US" sz="1100" noProof="0" dirty="0">
                  <a:solidFill>
                    <a:schemeClr val="bg1"/>
                  </a:solidFill>
                  <a:latin typeface="Raleway Normaali"/>
                  <a:cs typeface="Arial" panose="020B0604020202020204" pitchFamily="34" charset="0"/>
                </a:rPr>
                <a:t>INDIVIDUAL FACTORS</a:t>
              </a:r>
            </a:p>
            <a:p>
              <a:pPr marL="214313" indent="-214313">
                <a:buFont typeface="Arial" panose="020B0604020202020204" pitchFamily="34" charset="0"/>
                <a:buChar char="•"/>
              </a:pPr>
              <a:r>
                <a:rPr lang="en-US" sz="1100" noProof="0" dirty="0">
                  <a:solidFill>
                    <a:schemeClr val="bg1"/>
                  </a:solidFill>
                  <a:latin typeface="Raleway Normaali"/>
                  <a:cs typeface="Arial" panose="020B0604020202020204" pitchFamily="34" charset="0"/>
                </a:rPr>
                <a:t>Motivation and career aspirations</a:t>
              </a:r>
            </a:p>
            <a:p>
              <a:pPr marL="214313" indent="-214313">
                <a:buFont typeface="Arial" panose="020B0604020202020204" pitchFamily="34" charset="0"/>
                <a:buChar char="•"/>
              </a:pPr>
              <a:r>
                <a:rPr lang="en-US" sz="1100" noProof="0" dirty="0">
                  <a:solidFill>
                    <a:schemeClr val="bg1"/>
                  </a:solidFill>
                  <a:latin typeface="Raleway Normaali"/>
                  <a:cs typeface="Arial" panose="020B0604020202020204" pitchFamily="34" charset="0"/>
                </a:rPr>
                <a:t>Skills and competencies</a:t>
              </a:r>
            </a:p>
          </p:txBody>
        </p:sp>
        <p:sp>
          <p:nvSpPr>
            <p:cNvPr id="10" name="Tekstiruutu 9">
              <a:extLst>
                <a:ext uri="{FF2B5EF4-FFF2-40B4-BE49-F238E27FC236}">
                  <a16:creationId xmlns:a16="http://schemas.microsoft.com/office/drawing/2014/main" id="{D7CC8368-B622-0EE8-2E72-D2F965F71A28}"/>
                </a:ext>
              </a:extLst>
            </p:cNvPr>
            <p:cNvSpPr txBox="1"/>
            <p:nvPr/>
          </p:nvSpPr>
          <p:spPr>
            <a:xfrm>
              <a:off x="2741203" y="5131421"/>
              <a:ext cx="3039577" cy="835691"/>
            </a:xfrm>
            <a:prstGeom prst="rect">
              <a:avLst/>
            </a:prstGeom>
            <a:grpFill/>
            <a:ln>
              <a:solidFill>
                <a:schemeClr val="tx1"/>
              </a:solidFill>
            </a:ln>
          </p:spPr>
          <p:txBody>
            <a:bodyPr wrap="square" rtlCol="0">
              <a:spAutoFit/>
            </a:bodyPr>
            <a:lstStyle/>
            <a:p>
              <a:r>
                <a:rPr lang="en-US" sz="1100" noProof="0" dirty="0">
                  <a:solidFill>
                    <a:schemeClr val="bg1"/>
                  </a:solidFill>
                  <a:latin typeface="Raleway Normaali"/>
                  <a:cs typeface="Arial" panose="020B0604020202020204" pitchFamily="34" charset="0"/>
                </a:rPr>
                <a:t>EDUCATIONAL FACTORS</a:t>
              </a:r>
            </a:p>
            <a:p>
              <a:pPr marL="214313" indent="-214313">
                <a:buFont typeface="Arial" panose="020B0604020202020204" pitchFamily="34" charset="0"/>
                <a:buChar char="•"/>
              </a:pPr>
              <a:r>
                <a:rPr lang="en-US" sz="1100" noProof="0" dirty="0">
                  <a:solidFill>
                    <a:schemeClr val="bg1"/>
                  </a:solidFill>
                  <a:latin typeface="Raleway Normaali"/>
                  <a:cs typeface="Arial" panose="020B0604020202020204" pitchFamily="34" charset="0"/>
                </a:rPr>
                <a:t>Collaboration with industry</a:t>
              </a:r>
            </a:p>
            <a:p>
              <a:pPr marL="214313" indent="-214313">
                <a:buFont typeface="Arial" panose="020B0604020202020204" pitchFamily="34" charset="0"/>
                <a:buChar char="•"/>
              </a:pPr>
              <a:r>
                <a:rPr lang="en-US" sz="1100" noProof="0" dirty="0">
                  <a:solidFill>
                    <a:schemeClr val="bg1"/>
                  </a:solidFill>
                  <a:latin typeface="Raleway Normaali"/>
                  <a:cs typeface="Arial" panose="020B0604020202020204" pitchFamily="34" charset="0"/>
                </a:rPr>
                <a:t>Quality and content of studies</a:t>
              </a:r>
            </a:p>
          </p:txBody>
        </p:sp>
      </p:grpSp>
      <p:sp>
        <p:nvSpPr>
          <p:cNvPr id="15" name="Tekstiruutu 14">
            <a:extLst>
              <a:ext uri="{FF2B5EF4-FFF2-40B4-BE49-F238E27FC236}">
                <a16:creationId xmlns:a16="http://schemas.microsoft.com/office/drawing/2014/main" id="{5395A7CA-C259-C021-05FB-7B3360069F0F}"/>
              </a:ext>
            </a:extLst>
          </p:cNvPr>
          <p:cNvSpPr txBox="1"/>
          <p:nvPr/>
        </p:nvSpPr>
        <p:spPr>
          <a:xfrm>
            <a:off x="637068" y="677546"/>
            <a:ext cx="3577240" cy="715581"/>
          </a:xfrm>
          <a:prstGeom prst="rect">
            <a:avLst/>
          </a:prstGeom>
          <a:noFill/>
        </p:spPr>
        <p:txBody>
          <a:bodyPr wrap="square" rtlCol="0">
            <a:spAutoFit/>
          </a:bodyPr>
          <a:lstStyle/>
          <a:p>
            <a:r>
              <a:rPr lang="en-US" noProof="0" dirty="0">
                <a:latin typeface="Raleway Normaali"/>
              </a:rPr>
              <a:t>SUCCESSFUL TRANSITION FROM EDUCATION TO WORK REQUIRES MANY STEPS AND SEVERAL FACTORS EFFECT TO IT. </a:t>
            </a:r>
          </a:p>
        </p:txBody>
      </p:sp>
    </p:spTree>
    <p:extLst>
      <p:ext uri="{BB962C8B-B14F-4D97-AF65-F5344CB8AC3E}">
        <p14:creationId xmlns:p14="http://schemas.microsoft.com/office/powerpoint/2010/main" val="2795658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BDC0D32A-4E72-A7C9-6E41-DE5B5E5FF8BC}"/>
              </a:ext>
            </a:extLst>
          </p:cNvPr>
          <p:cNvSpPr txBox="1"/>
          <p:nvPr/>
        </p:nvSpPr>
        <p:spPr>
          <a:xfrm>
            <a:off x="6590739" y="1076756"/>
            <a:ext cx="2553261" cy="2989986"/>
          </a:xfrm>
          <a:prstGeom prst="rect">
            <a:avLst/>
          </a:prstGeom>
          <a:noFill/>
        </p:spPr>
        <p:txBody>
          <a:bodyPr wrap="square" rtlCol="0">
            <a:spAutoFit/>
          </a:bodyPr>
          <a:lstStyle>
            <a:defPPr>
              <a:defRPr lang="fi-FI"/>
            </a:defPPr>
            <a:lvl1pPr>
              <a:lnSpc>
                <a:spcPct val="200000"/>
              </a:lnSpc>
              <a:defRPr sz="1200">
                <a:solidFill>
                  <a:srgbClr val="094A1D"/>
                </a:solidFill>
                <a:latin typeface="Raleway Normaali"/>
              </a:defRPr>
            </a:lvl1pPr>
          </a:lstStyle>
          <a:p>
            <a:r>
              <a:rPr lang="en-US" noProof="0" dirty="0"/>
              <a:t>- Difficulty securing employment</a:t>
            </a:r>
          </a:p>
          <a:p>
            <a:r>
              <a:rPr lang="en-US" noProof="0" dirty="0"/>
              <a:t>- Language barrier</a:t>
            </a:r>
          </a:p>
          <a:p>
            <a:r>
              <a:rPr lang="en-US" noProof="0" dirty="0"/>
              <a:t>- Challenges with integration</a:t>
            </a:r>
          </a:p>
          <a:p>
            <a:r>
              <a:rPr lang="en-US" noProof="0" dirty="0"/>
              <a:t>- Discrimination</a:t>
            </a:r>
          </a:p>
          <a:p>
            <a:r>
              <a:rPr lang="en-US" noProof="0" dirty="0"/>
              <a:t>- Lack of networks or social life</a:t>
            </a:r>
          </a:p>
          <a:p>
            <a:r>
              <a:rPr lang="en-US" noProof="0" dirty="0"/>
              <a:t>- Other social/family reasons</a:t>
            </a:r>
          </a:p>
          <a:p>
            <a:r>
              <a:rPr lang="en-US" noProof="0" dirty="0"/>
              <a:t>- Unrealistic expectations</a:t>
            </a:r>
          </a:p>
          <a:p>
            <a:r>
              <a:rPr lang="en-US" noProof="0" dirty="0"/>
              <a:t>- Financial reasons</a:t>
            </a:r>
          </a:p>
        </p:txBody>
      </p:sp>
      <p:pic>
        <p:nvPicPr>
          <p:cNvPr id="4" name="Kuva 3">
            <a:extLst>
              <a:ext uri="{FF2B5EF4-FFF2-40B4-BE49-F238E27FC236}">
                <a16:creationId xmlns:a16="http://schemas.microsoft.com/office/drawing/2014/main" id="{394C603D-1DA4-69C6-B2B6-B210E87D4226}"/>
              </a:ext>
            </a:extLst>
          </p:cNvPr>
          <p:cNvPicPr>
            <a:picLocks noChangeAspect="1"/>
          </p:cNvPicPr>
          <p:nvPr/>
        </p:nvPicPr>
        <p:blipFill>
          <a:blip r:embed="rId3"/>
          <a:srcRect l="33989" r="35011" b="18595"/>
          <a:stretch>
            <a:fillRect/>
          </a:stretch>
        </p:blipFill>
        <p:spPr>
          <a:xfrm>
            <a:off x="3380994" y="659027"/>
            <a:ext cx="2185163" cy="3825446"/>
          </a:xfrm>
          <a:prstGeom prst="rect">
            <a:avLst/>
          </a:prstGeom>
        </p:spPr>
      </p:pic>
      <p:sp>
        <p:nvSpPr>
          <p:cNvPr id="5" name="Tekstiruutu 4">
            <a:extLst>
              <a:ext uri="{FF2B5EF4-FFF2-40B4-BE49-F238E27FC236}">
                <a16:creationId xmlns:a16="http://schemas.microsoft.com/office/drawing/2014/main" id="{8F119335-1FB3-1982-4C27-17351C06BADE}"/>
              </a:ext>
            </a:extLst>
          </p:cNvPr>
          <p:cNvSpPr txBox="1"/>
          <p:nvPr/>
        </p:nvSpPr>
        <p:spPr>
          <a:xfrm>
            <a:off x="235033" y="1076756"/>
            <a:ext cx="3641297" cy="2989986"/>
          </a:xfrm>
          <a:prstGeom prst="rect">
            <a:avLst/>
          </a:prstGeom>
          <a:noFill/>
        </p:spPr>
        <p:txBody>
          <a:bodyPr wrap="square" rtlCol="0">
            <a:spAutoFit/>
          </a:bodyPr>
          <a:lstStyle/>
          <a:p>
            <a:pPr>
              <a:lnSpc>
                <a:spcPct val="200000"/>
              </a:lnSpc>
            </a:pPr>
            <a:r>
              <a:rPr lang="en-US" sz="1200" noProof="0" dirty="0">
                <a:solidFill>
                  <a:srgbClr val="094A1D"/>
                </a:solidFill>
                <a:latin typeface="Raleway Normaali"/>
              </a:rPr>
              <a:t>+ High quality of life</a:t>
            </a:r>
          </a:p>
          <a:p>
            <a:pPr>
              <a:lnSpc>
                <a:spcPct val="200000"/>
              </a:lnSpc>
            </a:pPr>
            <a:r>
              <a:rPr lang="en-US" sz="1200" noProof="0" dirty="0">
                <a:solidFill>
                  <a:srgbClr val="094A1D"/>
                </a:solidFill>
                <a:latin typeface="Raleway Normaali"/>
              </a:rPr>
              <a:t>+ Good reputation of the education system</a:t>
            </a:r>
          </a:p>
          <a:p>
            <a:pPr>
              <a:lnSpc>
                <a:spcPct val="200000"/>
              </a:lnSpc>
            </a:pPr>
            <a:r>
              <a:rPr lang="en-US" sz="1200" noProof="0" dirty="0">
                <a:solidFill>
                  <a:srgbClr val="094A1D"/>
                </a:solidFill>
                <a:latin typeface="Raleway Normaali"/>
              </a:rPr>
              <a:t>+ Safety and stability of the society</a:t>
            </a:r>
          </a:p>
          <a:p>
            <a:pPr>
              <a:lnSpc>
                <a:spcPct val="200000"/>
              </a:lnSpc>
            </a:pPr>
            <a:r>
              <a:rPr lang="en-US" sz="1200" noProof="0" dirty="0">
                <a:solidFill>
                  <a:srgbClr val="094A1D"/>
                </a:solidFill>
                <a:latin typeface="Raleway Normaali"/>
              </a:rPr>
              <a:t>+ Working opportunities</a:t>
            </a:r>
          </a:p>
          <a:p>
            <a:pPr>
              <a:lnSpc>
                <a:spcPct val="200000"/>
              </a:lnSpc>
            </a:pPr>
            <a:r>
              <a:rPr lang="en-US" sz="1200" noProof="0" dirty="0">
                <a:solidFill>
                  <a:srgbClr val="094A1D"/>
                </a:solidFill>
                <a:latin typeface="Raleway Normaali"/>
              </a:rPr>
              <a:t>+ Social/family reasons</a:t>
            </a:r>
          </a:p>
          <a:p>
            <a:pPr>
              <a:lnSpc>
                <a:spcPct val="200000"/>
              </a:lnSpc>
            </a:pPr>
            <a:r>
              <a:rPr lang="en-US" sz="1200" noProof="0" dirty="0">
                <a:solidFill>
                  <a:srgbClr val="094A1D"/>
                </a:solidFill>
                <a:latin typeface="Raleway Normaali"/>
              </a:rPr>
              <a:t>+ Positive national image</a:t>
            </a:r>
          </a:p>
          <a:p>
            <a:pPr>
              <a:lnSpc>
                <a:spcPct val="200000"/>
              </a:lnSpc>
            </a:pPr>
            <a:r>
              <a:rPr lang="en-US" sz="1200" noProof="0" dirty="0">
                <a:solidFill>
                  <a:srgbClr val="094A1D"/>
                </a:solidFill>
                <a:latin typeface="Raleway Normaali"/>
              </a:rPr>
              <a:t>+ Status of forest industry in Finland</a:t>
            </a:r>
          </a:p>
          <a:p>
            <a:pPr>
              <a:lnSpc>
                <a:spcPct val="200000"/>
              </a:lnSpc>
            </a:pPr>
            <a:r>
              <a:rPr lang="en-US" sz="1200" noProof="0" dirty="0">
                <a:solidFill>
                  <a:srgbClr val="094A1D"/>
                </a:solidFill>
                <a:latin typeface="Raleway Normaali"/>
              </a:rPr>
              <a:t>+ Other personal reasons</a:t>
            </a:r>
          </a:p>
        </p:txBody>
      </p:sp>
      <p:sp>
        <p:nvSpPr>
          <p:cNvPr id="12" name="Nuoli: Raita oikealla 11">
            <a:extLst>
              <a:ext uri="{FF2B5EF4-FFF2-40B4-BE49-F238E27FC236}">
                <a16:creationId xmlns:a16="http://schemas.microsoft.com/office/drawing/2014/main" id="{59714EDE-8116-B3CF-14AB-FB2D059FF5A9}"/>
              </a:ext>
            </a:extLst>
          </p:cNvPr>
          <p:cNvSpPr/>
          <p:nvPr/>
        </p:nvSpPr>
        <p:spPr>
          <a:xfrm>
            <a:off x="5369634" y="2017586"/>
            <a:ext cx="1221105" cy="1108329"/>
          </a:xfrm>
          <a:prstGeom prst="stripedRightArrow">
            <a:avLst/>
          </a:prstGeom>
          <a:solidFill>
            <a:srgbClr val="094A1D"/>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200" noProof="0" dirty="0">
                <a:latin typeface="Raleway Normaali"/>
              </a:rPr>
              <a:t>Reasons to leave</a:t>
            </a:r>
          </a:p>
        </p:txBody>
      </p:sp>
      <p:sp>
        <p:nvSpPr>
          <p:cNvPr id="6" name="Nuoli: Raita oikealla 5">
            <a:extLst>
              <a:ext uri="{FF2B5EF4-FFF2-40B4-BE49-F238E27FC236}">
                <a16:creationId xmlns:a16="http://schemas.microsoft.com/office/drawing/2014/main" id="{70885FCB-E5FB-1ABC-C95D-FCF02917E86E}"/>
              </a:ext>
            </a:extLst>
          </p:cNvPr>
          <p:cNvSpPr/>
          <p:nvPr/>
        </p:nvSpPr>
        <p:spPr>
          <a:xfrm>
            <a:off x="2891811" y="2017585"/>
            <a:ext cx="1221105" cy="1108329"/>
          </a:xfrm>
          <a:prstGeom prst="stripedRightArrow">
            <a:avLst/>
          </a:prstGeom>
          <a:solidFill>
            <a:srgbClr val="094A1D"/>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200" noProof="0" dirty="0">
                <a:latin typeface="Raleway Normaali"/>
              </a:rPr>
              <a:t>Reasons to come</a:t>
            </a:r>
          </a:p>
        </p:txBody>
      </p:sp>
      <p:sp>
        <p:nvSpPr>
          <p:cNvPr id="3" name="Otsikko 2">
            <a:extLst>
              <a:ext uri="{FF2B5EF4-FFF2-40B4-BE49-F238E27FC236}">
                <a16:creationId xmlns:a16="http://schemas.microsoft.com/office/drawing/2014/main" id="{22AAFC3A-9B73-7DB4-A9DD-5C196CE2203E}"/>
              </a:ext>
            </a:extLst>
          </p:cNvPr>
          <p:cNvSpPr>
            <a:spLocks noGrp="1"/>
          </p:cNvSpPr>
          <p:nvPr>
            <p:ph type="title"/>
          </p:nvPr>
        </p:nvSpPr>
        <p:spPr>
          <a:xfrm>
            <a:off x="235033" y="186141"/>
            <a:ext cx="8147689" cy="740093"/>
          </a:xfrm>
        </p:spPr>
        <p:txBody>
          <a:bodyPr/>
          <a:lstStyle/>
          <a:p>
            <a:r>
              <a:rPr lang="fi-FI" dirty="0" err="1">
                <a:solidFill>
                  <a:srgbClr val="09481C"/>
                </a:solidFill>
              </a:rPr>
              <a:t>Reasons</a:t>
            </a:r>
            <a:r>
              <a:rPr lang="fi-FI" dirty="0">
                <a:solidFill>
                  <a:srgbClr val="09481C"/>
                </a:solidFill>
              </a:rPr>
              <a:t> to </a:t>
            </a:r>
            <a:r>
              <a:rPr lang="fi-FI" dirty="0" err="1">
                <a:solidFill>
                  <a:srgbClr val="09481C"/>
                </a:solidFill>
              </a:rPr>
              <a:t>come</a:t>
            </a:r>
            <a:r>
              <a:rPr lang="fi-FI" dirty="0">
                <a:solidFill>
                  <a:srgbClr val="09481C"/>
                </a:solidFill>
              </a:rPr>
              <a:t> and </a:t>
            </a:r>
            <a:r>
              <a:rPr lang="fi-FI" dirty="0" err="1">
                <a:solidFill>
                  <a:srgbClr val="09481C"/>
                </a:solidFill>
              </a:rPr>
              <a:t>leave</a:t>
            </a:r>
            <a:r>
              <a:rPr lang="fi-FI" dirty="0">
                <a:solidFill>
                  <a:srgbClr val="09481C"/>
                </a:solidFill>
              </a:rPr>
              <a:t> </a:t>
            </a:r>
            <a:r>
              <a:rPr lang="fi-FI" dirty="0" err="1">
                <a:solidFill>
                  <a:srgbClr val="09481C"/>
                </a:solidFill>
              </a:rPr>
              <a:t>finland</a:t>
            </a:r>
            <a:endParaRPr lang="fi-FI" dirty="0">
              <a:solidFill>
                <a:srgbClr val="09481C"/>
              </a:solidFill>
            </a:endParaRPr>
          </a:p>
        </p:txBody>
      </p:sp>
    </p:spTree>
    <p:extLst>
      <p:ext uri="{BB962C8B-B14F-4D97-AF65-F5344CB8AC3E}">
        <p14:creationId xmlns:p14="http://schemas.microsoft.com/office/powerpoint/2010/main" val="963544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6A55574-A388-4725-2B54-69639CE6CB8F}"/>
              </a:ext>
            </a:extLst>
          </p:cNvPr>
          <p:cNvSpPr>
            <a:spLocks noGrp="1"/>
          </p:cNvSpPr>
          <p:nvPr>
            <p:ph type="title"/>
          </p:nvPr>
        </p:nvSpPr>
        <p:spPr/>
        <p:txBody>
          <a:bodyPr>
            <a:normAutofit/>
          </a:bodyPr>
          <a:lstStyle/>
          <a:p>
            <a:r>
              <a:rPr lang="en-US" noProof="0" dirty="0"/>
              <a:t>Highlights from the survey </a:t>
            </a:r>
            <a:r>
              <a:rPr lang="en-US" dirty="0"/>
              <a:t>results</a:t>
            </a:r>
            <a:endParaRPr lang="en-US" noProof="0" dirty="0"/>
          </a:p>
        </p:txBody>
      </p:sp>
    </p:spTree>
    <p:extLst>
      <p:ext uri="{BB962C8B-B14F-4D97-AF65-F5344CB8AC3E}">
        <p14:creationId xmlns:p14="http://schemas.microsoft.com/office/powerpoint/2010/main" val="134633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269C9B6A-94D2-3BCD-4F14-D4FA4E14FFA7}"/>
              </a:ext>
            </a:extLst>
          </p:cNvPr>
          <p:cNvSpPr>
            <a:spLocks noGrp="1"/>
          </p:cNvSpPr>
          <p:nvPr>
            <p:ph type="body" sz="quarter" idx="10"/>
          </p:nvPr>
        </p:nvSpPr>
        <p:spPr>
          <a:xfrm>
            <a:off x="554400" y="1109662"/>
            <a:ext cx="4924117" cy="3493869"/>
          </a:xfrm>
        </p:spPr>
        <p:txBody>
          <a:bodyPr>
            <a:normAutofit fontScale="92500" lnSpcReduction="20000"/>
          </a:bodyPr>
          <a:lstStyle/>
          <a:p>
            <a:r>
              <a:rPr lang="en-US" noProof="0" dirty="0"/>
              <a:t>The respondents formed a diverse group that reflects the wider international student population in Finland well</a:t>
            </a:r>
          </a:p>
          <a:p>
            <a:r>
              <a:rPr lang="en-US" noProof="0" dirty="0"/>
              <a:t>55 responses from international students and recent graduates</a:t>
            </a:r>
          </a:p>
          <a:p>
            <a:pPr lvl="1"/>
            <a:r>
              <a:rPr lang="en-US" noProof="0" dirty="0"/>
              <a:t>Age range 20-47</a:t>
            </a:r>
          </a:p>
          <a:p>
            <a:pPr lvl="1"/>
            <a:r>
              <a:rPr lang="en-US" noProof="0" dirty="0"/>
              <a:t>32 female and 23 male</a:t>
            </a:r>
          </a:p>
          <a:p>
            <a:pPr lvl="1"/>
            <a:r>
              <a:rPr lang="en-US" noProof="0" dirty="0"/>
              <a:t>22 different nationalities</a:t>
            </a:r>
          </a:p>
          <a:p>
            <a:pPr lvl="2"/>
            <a:r>
              <a:rPr lang="en-US" noProof="0" dirty="0"/>
              <a:t>78% of respondents are from Asia</a:t>
            </a:r>
          </a:p>
          <a:p>
            <a:pPr lvl="1"/>
            <a:r>
              <a:rPr lang="en-US" noProof="0" dirty="0"/>
              <a:t>Students study at least in 9 different higher education institutes and 8 different fields of study</a:t>
            </a:r>
          </a:p>
          <a:p>
            <a:pPr lvl="1"/>
            <a:r>
              <a:rPr lang="en-US" noProof="0" dirty="0"/>
              <a:t>15 Bachelor’s students, 14 Master’s students, 20 PhD/Doctoral students and 6 graduates</a:t>
            </a:r>
          </a:p>
          <a:p>
            <a:pPr lvl="1"/>
            <a:endParaRPr lang="en-US" noProof="0" dirty="0"/>
          </a:p>
          <a:p>
            <a:pPr marL="0" indent="0">
              <a:buNone/>
            </a:pPr>
            <a:r>
              <a:rPr lang="en-US" dirty="0"/>
              <a:t>Despite the diverse background m</a:t>
            </a:r>
            <a:r>
              <a:rPr lang="en-US" noProof="0" dirty="0"/>
              <a:t>any students shared same experiences regarding employment and integration. One of the biggest barriers to these is the Finnish language.</a:t>
            </a:r>
          </a:p>
        </p:txBody>
      </p:sp>
      <p:sp>
        <p:nvSpPr>
          <p:cNvPr id="3" name="Otsikko 2">
            <a:extLst>
              <a:ext uri="{FF2B5EF4-FFF2-40B4-BE49-F238E27FC236}">
                <a16:creationId xmlns:a16="http://schemas.microsoft.com/office/drawing/2014/main" id="{9C60734F-BF72-597D-4092-5F4EBB820459}"/>
              </a:ext>
            </a:extLst>
          </p:cNvPr>
          <p:cNvSpPr>
            <a:spLocks noGrp="1"/>
          </p:cNvSpPr>
          <p:nvPr>
            <p:ph type="title"/>
          </p:nvPr>
        </p:nvSpPr>
        <p:spPr/>
        <p:txBody>
          <a:bodyPr/>
          <a:lstStyle/>
          <a:p>
            <a:r>
              <a:rPr lang="en-US" noProof="0" dirty="0"/>
              <a:t>Student survey</a:t>
            </a:r>
          </a:p>
        </p:txBody>
      </p:sp>
      <p:sp>
        <p:nvSpPr>
          <p:cNvPr id="4" name="Puhekupla: Suorakulmio, kulmat pyöristettu 3">
            <a:extLst>
              <a:ext uri="{FF2B5EF4-FFF2-40B4-BE49-F238E27FC236}">
                <a16:creationId xmlns:a16="http://schemas.microsoft.com/office/drawing/2014/main" id="{534CD66E-C301-7CF4-E9C1-80F7574A6C2B}"/>
              </a:ext>
            </a:extLst>
          </p:cNvPr>
          <p:cNvSpPr/>
          <p:nvPr/>
        </p:nvSpPr>
        <p:spPr>
          <a:xfrm>
            <a:off x="5823929" y="793174"/>
            <a:ext cx="2765267" cy="1662644"/>
          </a:xfrm>
          <a:prstGeom prst="wedgeRoundRectCallout">
            <a:avLst>
              <a:gd name="adj1" fmla="val 66920"/>
              <a:gd name="adj2" fmla="val 31896"/>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“Many international students </a:t>
            </a:r>
            <a:r>
              <a:rPr lang="en-US" b="1" noProof="0" dirty="0">
                <a:solidFill>
                  <a:schemeClr val="tx1"/>
                </a:solidFill>
              </a:rPr>
              <a:t>leave Finland</a:t>
            </a:r>
            <a:r>
              <a:rPr lang="en-US" noProof="0" dirty="0">
                <a:solidFill>
                  <a:schemeClr val="tx1"/>
                </a:solidFill>
              </a:rPr>
              <a:t> immediately after their studies, often due to </a:t>
            </a:r>
            <a:r>
              <a:rPr lang="en-US" b="1" noProof="0" dirty="0">
                <a:solidFill>
                  <a:schemeClr val="tx1"/>
                </a:solidFill>
              </a:rPr>
              <a:t>a lack of job opportunities </a:t>
            </a:r>
            <a:r>
              <a:rPr lang="en-US" noProof="0" dirty="0">
                <a:solidFill>
                  <a:schemeClr val="tx1"/>
                </a:solidFill>
              </a:rPr>
              <a:t>and discrimination linked to </a:t>
            </a:r>
            <a:r>
              <a:rPr lang="en-US" b="1" noProof="0" dirty="0">
                <a:solidFill>
                  <a:schemeClr val="tx1"/>
                </a:solidFill>
              </a:rPr>
              <a:t>language barriers</a:t>
            </a:r>
            <a:r>
              <a:rPr lang="en-US" noProof="0" dirty="0">
                <a:solidFill>
                  <a:schemeClr val="tx1"/>
                </a:solidFill>
              </a:rPr>
              <a:t>.”</a:t>
            </a:r>
          </a:p>
        </p:txBody>
      </p:sp>
      <p:sp>
        <p:nvSpPr>
          <p:cNvPr id="5" name="Puhekupla: Suorakulmio, kulmat pyöristettu 4">
            <a:extLst>
              <a:ext uri="{FF2B5EF4-FFF2-40B4-BE49-F238E27FC236}">
                <a16:creationId xmlns:a16="http://schemas.microsoft.com/office/drawing/2014/main" id="{A87CD5C9-D273-D847-4D9A-466FB143872D}"/>
              </a:ext>
            </a:extLst>
          </p:cNvPr>
          <p:cNvSpPr/>
          <p:nvPr/>
        </p:nvSpPr>
        <p:spPr>
          <a:xfrm>
            <a:off x="5823928" y="2687682"/>
            <a:ext cx="2765267" cy="1662644"/>
          </a:xfrm>
          <a:prstGeom prst="wedgeRoundRectCallout">
            <a:avLst>
              <a:gd name="adj1" fmla="val -27232"/>
              <a:gd name="adj2" fmla="val 68985"/>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“Former studies are </a:t>
            </a:r>
            <a:r>
              <a:rPr lang="en-US" b="1" noProof="0" dirty="0">
                <a:solidFill>
                  <a:schemeClr val="tx1"/>
                </a:solidFill>
              </a:rPr>
              <a:t>mocked and not considered as good </a:t>
            </a:r>
            <a:r>
              <a:rPr lang="en-US" noProof="0" dirty="0">
                <a:solidFill>
                  <a:schemeClr val="tx1"/>
                </a:solidFill>
              </a:rPr>
              <a:t>because are done in a different country, as a foreigner one needs to run ten times faster and still hear </a:t>
            </a:r>
            <a:r>
              <a:rPr lang="en-US" b="1" noProof="0" dirty="0">
                <a:solidFill>
                  <a:schemeClr val="tx1"/>
                </a:solidFill>
              </a:rPr>
              <a:t>lazy, unskillful etc</a:t>
            </a:r>
            <a:r>
              <a:rPr lang="en-US" noProof="0" dirty="0">
                <a:solidFill>
                  <a:schemeClr val="tx1"/>
                </a:solidFill>
              </a:rPr>
              <a:t>.”</a:t>
            </a:r>
          </a:p>
        </p:txBody>
      </p:sp>
    </p:spTree>
    <p:extLst>
      <p:ext uri="{BB962C8B-B14F-4D97-AF65-F5344CB8AC3E}">
        <p14:creationId xmlns:p14="http://schemas.microsoft.com/office/powerpoint/2010/main" val="4177002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2E1EEB70-4E82-07EB-AC12-1072C0F16A45}"/>
              </a:ext>
            </a:extLst>
          </p:cNvPr>
          <p:cNvSpPr>
            <a:spLocks noGrp="1"/>
          </p:cNvSpPr>
          <p:nvPr>
            <p:ph type="body" sz="quarter" idx="10"/>
          </p:nvPr>
        </p:nvSpPr>
        <p:spPr/>
        <p:txBody>
          <a:bodyPr/>
          <a:lstStyle/>
          <a:p>
            <a:r>
              <a:rPr lang="en-US" noProof="0" dirty="0"/>
              <a:t>Limits job opportunities and career development</a:t>
            </a:r>
          </a:p>
          <a:p>
            <a:r>
              <a:rPr lang="en-US" noProof="0" dirty="0"/>
              <a:t>Slows integration, social belonging and networking</a:t>
            </a:r>
          </a:p>
          <a:p>
            <a:r>
              <a:rPr lang="en-US" noProof="0" dirty="0"/>
              <a:t>Sometimes used to justify exclusion or discrimination</a:t>
            </a:r>
          </a:p>
          <a:p>
            <a:r>
              <a:rPr lang="en-US" noProof="0" dirty="0"/>
              <a:t>Essential in many roles, especially customer‑facing and safety‑critical jobs in production (which are often entry-level positions/potential summer jobs)</a:t>
            </a:r>
          </a:p>
          <a:p>
            <a:endParaRPr lang="en-US" noProof="0" dirty="0"/>
          </a:p>
          <a:p>
            <a:pPr marL="0" indent="0">
              <a:buNone/>
            </a:pPr>
            <a:r>
              <a:rPr lang="en-US" noProof="0" dirty="0"/>
              <a:t>More support needed for studying Finnish:</a:t>
            </a:r>
          </a:p>
          <a:p>
            <a:r>
              <a:rPr lang="en-US" noProof="0" dirty="0"/>
              <a:t>Students are motivated to learn, but support is often insufficient</a:t>
            </a:r>
          </a:p>
          <a:p>
            <a:r>
              <a:rPr lang="en-US" noProof="0" dirty="0"/>
              <a:t>Need for more practical language training integrated into studies</a:t>
            </a:r>
          </a:p>
          <a:p>
            <a:r>
              <a:rPr lang="en-US" noProof="0" dirty="0"/>
              <a:t>Strong demand for real‑life speaking practice with native Finns</a:t>
            </a:r>
          </a:p>
        </p:txBody>
      </p:sp>
      <p:sp>
        <p:nvSpPr>
          <p:cNvPr id="3" name="Otsikko 2">
            <a:extLst>
              <a:ext uri="{FF2B5EF4-FFF2-40B4-BE49-F238E27FC236}">
                <a16:creationId xmlns:a16="http://schemas.microsoft.com/office/drawing/2014/main" id="{02056972-E130-8BCD-7415-6DB908851399}"/>
              </a:ext>
            </a:extLst>
          </p:cNvPr>
          <p:cNvSpPr>
            <a:spLocks noGrp="1"/>
          </p:cNvSpPr>
          <p:nvPr>
            <p:ph type="title"/>
          </p:nvPr>
        </p:nvSpPr>
        <p:spPr/>
        <p:txBody>
          <a:bodyPr/>
          <a:lstStyle/>
          <a:p>
            <a:r>
              <a:rPr lang="en-US" noProof="0" dirty="0"/>
              <a:t>The Role of Finnish Language Skills</a:t>
            </a:r>
          </a:p>
        </p:txBody>
      </p:sp>
    </p:spTree>
    <p:extLst>
      <p:ext uri="{BB962C8B-B14F-4D97-AF65-F5344CB8AC3E}">
        <p14:creationId xmlns:p14="http://schemas.microsoft.com/office/powerpoint/2010/main" val="3249542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 name="Tekstin paikkamerkki 8">
            <a:extLst>
              <a:ext uri="{FF2B5EF4-FFF2-40B4-BE49-F238E27FC236}">
                <a16:creationId xmlns:a16="http://schemas.microsoft.com/office/drawing/2014/main" id="{A1DD0418-BCD8-FA34-C74B-7B87A92AE6EB}"/>
              </a:ext>
            </a:extLst>
          </p:cNvPr>
          <p:cNvSpPr>
            <a:spLocks noGrp="1"/>
          </p:cNvSpPr>
          <p:nvPr>
            <p:ph type="body" idx="1"/>
          </p:nvPr>
        </p:nvSpPr>
        <p:spPr>
          <a:xfrm>
            <a:off x="554450" y="269967"/>
            <a:ext cx="3765196" cy="885974"/>
          </a:xfrm>
        </p:spPr>
        <p:txBody>
          <a:bodyPr/>
          <a:lstStyle/>
          <a:p>
            <a:r>
              <a:rPr lang="en-US" sz="1300" noProof="0" dirty="0">
                <a:latin typeface="Raleway Normaali" charset="0"/>
              </a:rPr>
              <a:t>FINNISH LANGUAGE SKILLS, LIMITED NUMBER OF JOBS, DIFFICULTY IN NETWORKING AND CULTURAL BIAS ARE MAIN CHALLENGES IN FINDING EMPLOYMENT.</a:t>
            </a:r>
          </a:p>
        </p:txBody>
      </p:sp>
      <p:sp>
        <p:nvSpPr>
          <p:cNvPr id="10" name="Tekstin paikkamerkki 9">
            <a:extLst>
              <a:ext uri="{FF2B5EF4-FFF2-40B4-BE49-F238E27FC236}">
                <a16:creationId xmlns:a16="http://schemas.microsoft.com/office/drawing/2014/main" id="{3A8A59B0-51C1-1B05-7AFE-1AD5BB49150C}"/>
              </a:ext>
            </a:extLst>
          </p:cNvPr>
          <p:cNvSpPr>
            <a:spLocks noGrp="1"/>
          </p:cNvSpPr>
          <p:nvPr>
            <p:ph type="body" sz="quarter" idx="3"/>
          </p:nvPr>
        </p:nvSpPr>
        <p:spPr>
          <a:xfrm>
            <a:off x="4703763" y="174837"/>
            <a:ext cx="3965838" cy="1076234"/>
          </a:xfrm>
        </p:spPr>
        <p:txBody>
          <a:bodyPr/>
          <a:lstStyle/>
          <a:p>
            <a:r>
              <a:rPr lang="en-US" sz="1300" noProof="0" dirty="0">
                <a:latin typeface="Raleway Normaali" charset="0"/>
              </a:rPr>
              <a:t>LESS THAN 10% FEEL THAT THEY HAVE FULLY EQUAL OPPORTUNITIES TO FIND EMPLOYMENT AS FINNISH PEOPLE. OVER 50% THINK THEIR OPPORTUNITIES ARE WEAKER.</a:t>
            </a:r>
          </a:p>
        </p:txBody>
      </p:sp>
      <p:graphicFrame>
        <p:nvGraphicFramePr>
          <p:cNvPr id="4" name="Sisällön paikkamerkki 3">
            <a:extLst>
              <a:ext uri="{FF2B5EF4-FFF2-40B4-BE49-F238E27FC236}">
                <a16:creationId xmlns:a16="http://schemas.microsoft.com/office/drawing/2014/main" id="{F1221F13-2C3B-ED1C-E28C-82ABB6A40895}"/>
              </a:ext>
            </a:extLst>
          </p:cNvPr>
          <p:cNvGraphicFramePr>
            <a:graphicFrameLocks noGrp="1"/>
          </p:cNvGraphicFramePr>
          <p:nvPr>
            <p:ph sz="quarter" idx="10"/>
            <p:extLst>
              <p:ext uri="{D42A27DB-BD31-4B8C-83A1-F6EECF244321}">
                <p14:modId xmlns:p14="http://schemas.microsoft.com/office/powerpoint/2010/main" val="4145936743"/>
              </p:ext>
            </p:extLst>
          </p:nvPr>
        </p:nvGraphicFramePr>
        <p:xfrm>
          <a:off x="554450" y="1346200"/>
          <a:ext cx="3765550" cy="32693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isällön paikkamerkki 12">
            <a:extLst>
              <a:ext uri="{FF2B5EF4-FFF2-40B4-BE49-F238E27FC236}">
                <a16:creationId xmlns:a16="http://schemas.microsoft.com/office/drawing/2014/main" id="{D12B7A8E-A3D3-417E-EEF2-F51A2AD1EF50}"/>
              </a:ext>
            </a:extLst>
          </p:cNvPr>
          <p:cNvGraphicFramePr>
            <a:graphicFrameLocks noGrp="1"/>
          </p:cNvGraphicFramePr>
          <p:nvPr>
            <p:ph sz="quarter" idx="11"/>
            <p:extLst>
              <p:ext uri="{D42A27DB-BD31-4B8C-83A1-F6EECF244321}">
                <p14:modId xmlns:p14="http://schemas.microsoft.com/office/powerpoint/2010/main" val="1148831203"/>
              </p:ext>
            </p:extLst>
          </p:nvPr>
        </p:nvGraphicFramePr>
        <p:xfrm>
          <a:off x="4703763" y="1346202"/>
          <a:ext cx="3600450" cy="31718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2892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4" name="Otsikko 13">
            <a:extLst>
              <a:ext uri="{FF2B5EF4-FFF2-40B4-BE49-F238E27FC236}">
                <a16:creationId xmlns:a16="http://schemas.microsoft.com/office/drawing/2014/main" id="{82877260-F801-A7E9-37A3-8551AE0B38C8}"/>
              </a:ext>
            </a:extLst>
          </p:cNvPr>
          <p:cNvSpPr>
            <a:spLocks noGrp="1"/>
          </p:cNvSpPr>
          <p:nvPr>
            <p:ph type="title"/>
          </p:nvPr>
        </p:nvSpPr>
        <p:spPr/>
        <p:txBody>
          <a:bodyPr>
            <a:normAutofit fontScale="90000"/>
          </a:bodyPr>
          <a:lstStyle/>
          <a:p>
            <a:r>
              <a:rPr lang="en-US" sz="1600" b="1" noProof="0" dirty="0">
                <a:latin typeface="Raleway Bold" charset="0"/>
                <a:ea typeface="+mn-ea"/>
                <a:cs typeface="+mn-cs"/>
              </a:rPr>
              <a:t>half of the students have experienced discrimination. A third of these have experienced discrimination during job application process</a:t>
            </a:r>
          </a:p>
        </p:txBody>
      </p:sp>
      <p:graphicFrame>
        <p:nvGraphicFramePr>
          <p:cNvPr id="10" name="Sisällön paikkamerkki 9">
            <a:extLst>
              <a:ext uri="{FF2B5EF4-FFF2-40B4-BE49-F238E27FC236}">
                <a16:creationId xmlns:a16="http://schemas.microsoft.com/office/drawing/2014/main" id="{3AB812E1-159A-633D-82A9-EEB4D4C255C8}"/>
              </a:ext>
            </a:extLst>
          </p:cNvPr>
          <p:cNvGraphicFramePr>
            <a:graphicFrameLocks noGrp="1"/>
          </p:cNvGraphicFramePr>
          <p:nvPr>
            <p:ph sz="quarter" idx="12"/>
            <p:extLst>
              <p:ext uri="{D42A27DB-BD31-4B8C-83A1-F6EECF244321}">
                <p14:modId xmlns:p14="http://schemas.microsoft.com/office/powerpoint/2010/main" val="2987619736"/>
              </p:ext>
            </p:extLst>
          </p:nvPr>
        </p:nvGraphicFramePr>
        <p:xfrm>
          <a:off x="4527550" y="1044575"/>
          <a:ext cx="3990975" cy="34401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Sisällön paikkamerkki 14">
            <a:extLst>
              <a:ext uri="{FF2B5EF4-FFF2-40B4-BE49-F238E27FC236}">
                <a16:creationId xmlns:a16="http://schemas.microsoft.com/office/drawing/2014/main" id="{B3E77956-1072-8865-58E5-08E563544FF8}"/>
              </a:ext>
            </a:extLst>
          </p:cNvPr>
          <p:cNvGraphicFramePr>
            <a:graphicFrameLocks noGrp="1"/>
          </p:cNvGraphicFramePr>
          <p:nvPr>
            <p:ph sz="quarter" idx="11"/>
            <p:extLst>
              <p:ext uri="{D42A27DB-BD31-4B8C-83A1-F6EECF244321}">
                <p14:modId xmlns:p14="http://schemas.microsoft.com/office/powerpoint/2010/main" val="2574546023"/>
              </p:ext>
            </p:extLst>
          </p:nvPr>
        </p:nvGraphicFramePr>
        <p:xfrm>
          <a:off x="541338" y="1044575"/>
          <a:ext cx="3778250" cy="34401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1744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F175C10-1ED8-17D2-A2E1-AA96D1577E6A}"/>
              </a:ext>
            </a:extLst>
          </p:cNvPr>
          <p:cNvSpPr>
            <a:spLocks noGrp="1"/>
          </p:cNvSpPr>
          <p:nvPr>
            <p:ph type="body" sz="quarter" idx="10"/>
          </p:nvPr>
        </p:nvSpPr>
        <p:spPr/>
        <p:txBody>
          <a:bodyPr>
            <a:normAutofit fontScale="92500" lnSpcReduction="10000"/>
          </a:bodyPr>
          <a:lstStyle/>
          <a:p>
            <a:r>
              <a:rPr lang="en-US" noProof="0" dirty="0"/>
              <a:t>Basic information</a:t>
            </a:r>
          </a:p>
          <a:p>
            <a:r>
              <a:rPr lang="en-US" noProof="0" dirty="0"/>
              <a:t>Background of the topic</a:t>
            </a:r>
          </a:p>
          <a:p>
            <a:r>
              <a:rPr lang="en-US" noProof="0" dirty="0"/>
              <a:t>Theoretical framework</a:t>
            </a:r>
          </a:p>
          <a:p>
            <a:r>
              <a:rPr lang="en-US" dirty="0"/>
              <a:t>Highlights from s</a:t>
            </a:r>
            <a:r>
              <a:rPr lang="en-US" noProof="0" dirty="0" err="1"/>
              <a:t>urvey</a:t>
            </a:r>
            <a:r>
              <a:rPr lang="en-US" noProof="0" dirty="0"/>
              <a:t> results</a:t>
            </a:r>
          </a:p>
          <a:p>
            <a:pPr lvl="1"/>
            <a:r>
              <a:rPr lang="en-US" noProof="0" dirty="0"/>
              <a:t>International students</a:t>
            </a:r>
          </a:p>
          <a:p>
            <a:pPr lvl="1"/>
            <a:r>
              <a:rPr lang="en-US" noProof="0" dirty="0"/>
              <a:t>Student Associations</a:t>
            </a:r>
          </a:p>
          <a:p>
            <a:pPr lvl="1"/>
            <a:r>
              <a:rPr lang="en-US" noProof="0" dirty="0"/>
              <a:t>Companies</a:t>
            </a:r>
          </a:p>
          <a:p>
            <a:r>
              <a:rPr lang="en-US" noProof="0" dirty="0"/>
              <a:t>Recommended actions</a:t>
            </a:r>
          </a:p>
          <a:p>
            <a:r>
              <a:rPr lang="en-US" dirty="0"/>
              <a:t>Conclusions</a:t>
            </a:r>
            <a:endParaRPr lang="en-US" noProof="0" dirty="0"/>
          </a:p>
          <a:p>
            <a:r>
              <a:rPr lang="en-US" noProof="0" dirty="0"/>
              <a:t>Questions and Answers</a:t>
            </a:r>
          </a:p>
          <a:p>
            <a:endParaRPr lang="en-US" b="1" noProof="0" dirty="0"/>
          </a:p>
          <a:p>
            <a:pPr marL="0" indent="0">
              <a:buNone/>
            </a:pPr>
            <a:r>
              <a:rPr lang="en-US" b="1" noProof="0" dirty="0"/>
              <a:t>You can submit questions and comments throughout the presentation via the Q&amp;A section. We will review them at the end.</a:t>
            </a:r>
          </a:p>
          <a:p>
            <a:pPr lvl="1"/>
            <a:endParaRPr lang="en-US" noProof="0" dirty="0"/>
          </a:p>
          <a:p>
            <a:pPr lvl="1"/>
            <a:endParaRPr lang="en-US" noProof="0" dirty="0"/>
          </a:p>
        </p:txBody>
      </p:sp>
      <p:sp>
        <p:nvSpPr>
          <p:cNvPr id="3" name="Otsikko 2">
            <a:extLst>
              <a:ext uri="{FF2B5EF4-FFF2-40B4-BE49-F238E27FC236}">
                <a16:creationId xmlns:a16="http://schemas.microsoft.com/office/drawing/2014/main" id="{FADFBE3C-18F1-D5C6-DE44-0FC1BC191538}"/>
              </a:ext>
            </a:extLst>
          </p:cNvPr>
          <p:cNvSpPr>
            <a:spLocks noGrp="1"/>
          </p:cNvSpPr>
          <p:nvPr>
            <p:ph type="title"/>
          </p:nvPr>
        </p:nvSpPr>
        <p:spPr/>
        <p:txBody>
          <a:bodyPr/>
          <a:lstStyle/>
          <a:p>
            <a:r>
              <a:rPr lang="en-US" noProof="0" dirty="0"/>
              <a:t>Content of the presentation</a:t>
            </a:r>
          </a:p>
        </p:txBody>
      </p:sp>
    </p:spTree>
    <p:extLst>
      <p:ext uri="{BB962C8B-B14F-4D97-AF65-F5344CB8AC3E}">
        <p14:creationId xmlns:p14="http://schemas.microsoft.com/office/powerpoint/2010/main" val="552410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18A4B106-019C-8C1D-1173-C02AC155F2A3}"/>
            </a:ext>
          </a:extLst>
        </p:cNvPr>
        <p:cNvGrpSpPr/>
        <p:nvPr/>
      </p:nvGrpSpPr>
      <p:grpSpPr>
        <a:xfrm>
          <a:off x="0" y="0"/>
          <a:ext cx="0" cy="0"/>
          <a:chOff x="0" y="0"/>
          <a:chExt cx="0" cy="0"/>
        </a:xfrm>
      </p:grpSpPr>
      <p:sp>
        <p:nvSpPr>
          <p:cNvPr id="12" name="Content Placeholder 1">
            <a:extLst>
              <a:ext uri="{FF2B5EF4-FFF2-40B4-BE49-F238E27FC236}">
                <a16:creationId xmlns:a16="http://schemas.microsoft.com/office/drawing/2014/main" id="{EA1D959D-DD91-6A0D-D827-F0E1A89977A7}"/>
              </a:ext>
            </a:extLst>
          </p:cNvPr>
          <p:cNvSpPr>
            <a:spLocks noGrp="1"/>
          </p:cNvSpPr>
          <p:nvPr>
            <p:ph sz="quarter" idx="11"/>
          </p:nvPr>
        </p:nvSpPr>
        <p:spPr>
          <a:xfrm>
            <a:off x="540991" y="1043999"/>
            <a:ext cx="3779009" cy="3440689"/>
          </a:xfrm>
        </p:spPr>
        <p:txBody>
          <a:bodyPr>
            <a:normAutofit fontScale="92500"/>
          </a:bodyPr>
          <a:lstStyle/>
          <a:p>
            <a:r>
              <a:rPr lang="en-US" noProof="0" dirty="0"/>
              <a:t>Slightly more than 50% of the students intend to remain in Finland after graduation.</a:t>
            </a:r>
          </a:p>
          <a:p>
            <a:pPr lvl="1"/>
            <a:r>
              <a:rPr lang="en-US" noProof="0" dirty="0"/>
              <a:t>This nevertheless implies that nearly half either do not plan to stay or are unsure about their intentions. </a:t>
            </a:r>
          </a:p>
          <a:p>
            <a:r>
              <a:rPr lang="en-US" b="1" noProof="0" dirty="0"/>
              <a:t>Biggest reasons to stay in Finland: </a:t>
            </a:r>
            <a:r>
              <a:rPr lang="en-US" noProof="0" dirty="0"/>
              <a:t>career opportunities, work-life balance and quality of life.</a:t>
            </a:r>
            <a:endParaRPr lang="en-US" u="sng" noProof="0" dirty="0"/>
          </a:p>
          <a:p>
            <a:r>
              <a:rPr lang="en-US" b="1" noProof="0" dirty="0"/>
              <a:t>Biggest reasons to leave from Finland: </a:t>
            </a:r>
            <a:r>
              <a:rPr lang="en-US" noProof="0" dirty="0"/>
              <a:t>lack of job opportunities in the field and language barrier. Some also feel unwelcomed due to political climate and discrimination.</a:t>
            </a:r>
          </a:p>
          <a:p>
            <a:r>
              <a:rPr lang="en-US" noProof="0" dirty="0"/>
              <a:t>40% say that residence and work permits affect </a:t>
            </a:r>
            <a:r>
              <a:rPr lang="en-US" u="sng" noProof="0" dirty="0"/>
              <a:t>negatively</a:t>
            </a:r>
            <a:r>
              <a:rPr lang="en-US" noProof="0" dirty="0"/>
              <a:t> to their ability to work and stay in Finland.</a:t>
            </a:r>
          </a:p>
        </p:txBody>
      </p:sp>
      <p:sp>
        <p:nvSpPr>
          <p:cNvPr id="14" name="Title 3">
            <a:extLst>
              <a:ext uri="{FF2B5EF4-FFF2-40B4-BE49-F238E27FC236}">
                <a16:creationId xmlns:a16="http://schemas.microsoft.com/office/drawing/2014/main" id="{D73D7285-FD52-BB1F-7534-4FB3E812A9B9}"/>
              </a:ext>
            </a:extLst>
          </p:cNvPr>
          <p:cNvSpPr>
            <a:spLocks noGrp="1"/>
          </p:cNvSpPr>
          <p:nvPr>
            <p:ph type="title"/>
          </p:nvPr>
        </p:nvSpPr>
        <p:spPr>
          <a:xfrm>
            <a:off x="540991" y="274638"/>
            <a:ext cx="8147689" cy="740093"/>
          </a:xfrm>
        </p:spPr>
        <p:txBody>
          <a:bodyPr/>
          <a:lstStyle/>
          <a:p>
            <a:r>
              <a:rPr lang="en-US" noProof="0" dirty="0"/>
              <a:t>Stay or leave Finland after graduation?</a:t>
            </a:r>
          </a:p>
        </p:txBody>
      </p:sp>
      <p:graphicFrame>
        <p:nvGraphicFramePr>
          <p:cNvPr id="2" name="Kaavio 1">
            <a:extLst>
              <a:ext uri="{FF2B5EF4-FFF2-40B4-BE49-F238E27FC236}">
                <a16:creationId xmlns:a16="http://schemas.microsoft.com/office/drawing/2014/main" id="{6CFC8DBD-C938-9CD7-2B79-992489F0F458}"/>
              </a:ext>
            </a:extLst>
          </p:cNvPr>
          <p:cNvGraphicFramePr>
            <a:graphicFrameLocks/>
          </p:cNvGraphicFramePr>
          <p:nvPr>
            <p:extLst>
              <p:ext uri="{D42A27DB-BD31-4B8C-83A1-F6EECF244321}">
                <p14:modId xmlns:p14="http://schemas.microsoft.com/office/powerpoint/2010/main" val="1930440647"/>
              </p:ext>
            </p:extLst>
          </p:nvPr>
        </p:nvGraphicFramePr>
        <p:xfrm>
          <a:off x="4824000" y="1043999"/>
          <a:ext cx="3779009" cy="34406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89834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A8614C4D-19F6-F139-B0BC-099301CE4778}"/>
              </a:ext>
            </a:extLst>
          </p:cNvPr>
          <p:cNvSpPr>
            <a:spLocks noGrp="1"/>
          </p:cNvSpPr>
          <p:nvPr>
            <p:ph type="body" sz="quarter" idx="10"/>
          </p:nvPr>
        </p:nvSpPr>
        <p:spPr/>
        <p:txBody>
          <a:bodyPr>
            <a:normAutofit fontScale="85000" lnSpcReduction="10000"/>
          </a:bodyPr>
          <a:lstStyle/>
          <a:p>
            <a:r>
              <a:rPr lang="en-US" noProof="0" dirty="0"/>
              <a:t>10 responses from student associations</a:t>
            </a:r>
          </a:p>
          <a:p>
            <a:pPr lvl="1"/>
            <a:r>
              <a:rPr lang="en-US" noProof="0" dirty="0"/>
              <a:t>Different student associations operate from very different starting points, with some facing more challenges than others</a:t>
            </a:r>
          </a:p>
          <a:p>
            <a:pPr lvl="1"/>
            <a:r>
              <a:rPr lang="en-US" dirty="0"/>
              <a:t>The number of English-speaking members vary across associations</a:t>
            </a:r>
          </a:p>
          <a:p>
            <a:pPr lvl="1"/>
            <a:r>
              <a:rPr lang="en-US" dirty="0"/>
              <a:t>8</a:t>
            </a:r>
            <a:r>
              <a:rPr lang="en-US" noProof="0" dirty="0"/>
              <a:t> associations aim to recruit </a:t>
            </a:r>
            <a:r>
              <a:rPr lang="en-US" noProof="0" dirty="0" err="1"/>
              <a:t>internat</a:t>
            </a:r>
            <a:r>
              <a:rPr lang="en-US" dirty="0" err="1"/>
              <a:t>ional</a:t>
            </a:r>
            <a:r>
              <a:rPr lang="en-US" dirty="0"/>
              <a:t> students</a:t>
            </a:r>
            <a:r>
              <a:rPr lang="en-US" noProof="0" dirty="0"/>
              <a:t> as members but only 3 report that they typically join as members</a:t>
            </a:r>
          </a:p>
          <a:p>
            <a:pPr lvl="1"/>
            <a:r>
              <a:rPr lang="en-US" noProof="0" dirty="0"/>
              <a:t>Only </a:t>
            </a:r>
            <a:r>
              <a:rPr lang="en-US" u="sng" noProof="0" dirty="0"/>
              <a:t>one</a:t>
            </a:r>
            <a:r>
              <a:rPr lang="en-US" noProof="0" dirty="0"/>
              <a:t> student association reported that international students participate in events on a regular basis</a:t>
            </a:r>
          </a:p>
          <a:p>
            <a:pPr lvl="1"/>
            <a:r>
              <a:rPr lang="en-US" noProof="0" dirty="0"/>
              <a:t>Doctoral students are often left outside student association’s activities</a:t>
            </a:r>
          </a:p>
          <a:p>
            <a:pPr marL="288000" lvl="1" indent="0">
              <a:buNone/>
            </a:pPr>
            <a:r>
              <a:rPr lang="en-US" b="1" noProof="0" dirty="0">
                <a:sym typeface="Wingdings" panose="05000000000000000000" pitchFamily="2" charset="2"/>
              </a:rPr>
              <a:t> There are challenges in integrating international students into the (domestic) student community, even though it is extremely important for successful integration and retention</a:t>
            </a:r>
            <a:endParaRPr lang="en-US" b="1" noProof="0" dirty="0"/>
          </a:p>
          <a:p>
            <a:pPr lvl="1"/>
            <a:r>
              <a:rPr lang="en-US" dirty="0"/>
              <a:t>T</a:t>
            </a:r>
            <a:r>
              <a:rPr lang="en-US" noProof="0" dirty="0"/>
              <a:t>he English language skills and willingness of domestic students to interact play a role as well </a:t>
            </a:r>
            <a:r>
              <a:rPr lang="en-US" dirty="0"/>
              <a:t>as the Finnish skills of</a:t>
            </a:r>
            <a:r>
              <a:rPr lang="en-US" noProof="0" dirty="0"/>
              <a:t> international students</a:t>
            </a:r>
          </a:p>
          <a:p>
            <a:pPr lvl="1"/>
            <a:r>
              <a:rPr lang="en-US" noProof="0" dirty="0"/>
              <a:t>Many individuals actively work to support international students in some ways, but not everyone recognizes how important and influential their role can be</a:t>
            </a:r>
          </a:p>
          <a:p>
            <a:pPr lvl="1"/>
            <a:r>
              <a:rPr lang="en-US" dirty="0"/>
              <a:t>Support from higher education institutes and student unions is needed (information, financial etc.)</a:t>
            </a:r>
            <a:endParaRPr lang="en-US" noProof="0" dirty="0"/>
          </a:p>
        </p:txBody>
      </p:sp>
      <p:sp>
        <p:nvSpPr>
          <p:cNvPr id="3" name="Otsikko 2">
            <a:extLst>
              <a:ext uri="{FF2B5EF4-FFF2-40B4-BE49-F238E27FC236}">
                <a16:creationId xmlns:a16="http://schemas.microsoft.com/office/drawing/2014/main" id="{64FAE419-6721-E687-1B8E-C7D6C0906FCE}"/>
              </a:ext>
            </a:extLst>
          </p:cNvPr>
          <p:cNvSpPr>
            <a:spLocks noGrp="1"/>
          </p:cNvSpPr>
          <p:nvPr>
            <p:ph type="title"/>
          </p:nvPr>
        </p:nvSpPr>
        <p:spPr/>
        <p:txBody>
          <a:bodyPr/>
          <a:lstStyle/>
          <a:p>
            <a:r>
              <a:rPr lang="en-US" noProof="0" dirty="0"/>
              <a:t>Survey for student associations</a:t>
            </a:r>
          </a:p>
        </p:txBody>
      </p:sp>
    </p:spTree>
    <p:extLst>
      <p:ext uri="{BB962C8B-B14F-4D97-AF65-F5344CB8AC3E}">
        <p14:creationId xmlns:p14="http://schemas.microsoft.com/office/powerpoint/2010/main" val="442871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D2E24-623D-0D3B-1CD4-CC6D9769EE22}"/>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D11A856A-C1B5-B7B2-D1C9-4C6B8788C6A0}"/>
              </a:ext>
            </a:extLst>
          </p:cNvPr>
          <p:cNvSpPr>
            <a:spLocks noGrp="1"/>
          </p:cNvSpPr>
          <p:nvPr>
            <p:ph type="body" sz="quarter" idx="10"/>
          </p:nvPr>
        </p:nvSpPr>
        <p:spPr/>
        <p:txBody>
          <a:bodyPr>
            <a:normAutofit fontScale="85000" lnSpcReduction="20000"/>
          </a:bodyPr>
          <a:lstStyle/>
          <a:p>
            <a:r>
              <a:rPr lang="en-US" noProof="0" dirty="0"/>
              <a:t>16 responses from companies</a:t>
            </a:r>
          </a:p>
          <a:p>
            <a:pPr lvl="1"/>
            <a:r>
              <a:rPr lang="en-US" noProof="0" dirty="0"/>
              <a:t>These companies operate over ten different specific fields related to forest industry</a:t>
            </a:r>
          </a:p>
          <a:p>
            <a:pPr lvl="1"/>
            <a:r>
              <a:rPr lang="en-US" noProof="0" dirty="0"/>
              <a:t>The size of companies varied from under 50 employees to over 1000 employees</a:t>
            </a:r>
          </a:p>
          <a:p>
            <a:pPr lvl="1"/>
            <a:r>
              <a:rPr lang="en-US" noProof="0" dirty="0"/>
              <a:t>All companies have at least some jobs that don’t require Finnish, although some demand it even when not necessary</a:t>
            </a:r>
          </a:p>
          <a:p>
            <a:pPr lvl="1"/>
            <a:r>
              <a:rPr lang="en-US" noProof="0" dirty="0"/>
              <a:t>Only one uses anonymous recruitment, even though it could be one tool to prevent discrimination during recruiting process</a:t>
            </a:r>
          </a:p>
          <a:p>
            <a:pPr lvl="1"/>
            <a:r>
              <a:rPr lang="en-US" noProof="0" dirty="0"/>
              <a:t>Support offered to international employees varied between companies</a:t>
            </a:r>
          </a:p>
          <a:p>
            <a:pPr lvl="2"/>
            <a:r>
              <a:rPr lang="en-US" dirty="0"/>
              <a:t>37% of respondents offered studying Finnish free of charge during working hours</a:t>
            </a:r>
          </a:p>
          <a:p>
            <a:pPr lvl="2"/>
            <a:r>
              <a:rPr lang="en-US" noProof="0" dirty="0"/>
              <a:t>Other forms of support: support finding housing, work permits, local buddy for new employees, activities to support integration of the employee and their family</a:t>
            </a:r>
          </a:p>
          <a:p>
            <a:pPr lvl="1"/>
            <a:endParaRPr lang="en-US" dirty="0"/>
          </a:p>
          <a:p>
            <a:pPr marL="288000" lvl="1" indent="0">
              <a:buNone/>
            </a:pPr>
            <a:r>
              <a:rPr lang="en-US" i="1" noProof="0" dirty="0"/>
              <a:t>”We need to more accommodate ourselves as there are many great talents who we could hire if we wouldn’t have the language barrier.”</a:t>
            </a:r>
          </a:p>
          <a:p>
            <a:pPr marL="288000" lvl="1" indent="0">
              <a:buNone/>
            </a:pPr>
            <a:r>
              <a:rPr lang="en-US" i="1" noProof="0" dirty="0"/>
              <a:t>“At the moment, more Finnish and Finnish-speaking experts are wanted in the company's international tasks.” </a:t>
            </a:r>
          </a:p>
        </p:txBody>
      </p:sp>
      <p:sp>
        <p:nvSpPr>
          <p:cNvPr id="3" name="Otsikko 2">
            <a:extLst>
              <a:ext uri="{FF2B5EF4-FFF2-40B4-BE49-F238E27FC236}">
                <a16:creationId xmlns:a16="http://schemas.microsoft.com/office/drawing/2014/main" id="{5EE8FEBF-F60A-F0F3-233D-C1F8FD73CC2C}"/>
              </a:ext>
            </a:extLst>
          </p:cNvPr>
          <p:cNvSpPr>
            <a:spLocks noGrp="1"/>
          </p:cNvSpPr>
          <p:nvPr>
            <p:ph type="title"/>
          </p:nvPr>
        </p:nvSpPr>
        <p:spPr/>
        <p:txBody>
          <a:bodyPr/>
          <a:lstStyle/>
          <a:p>
            <a:r>
              <a:rPr lang="en-US" noProof="0" dirty="0"/>
              <a:t>survey for companies</a:t>
            </a:r>
          </a:p>
        </p:txBody>
      </p:sp>
    </p:spTree>
    <p:extLst>
      <p:ext uri="{BB962C8B-B14F-4D97-AF65-F5344CB8AC3E}">
        <p14:creationId xmlns:p14="http://schemas.microsoft.com/office/powerpoint/2010/main" val="262392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294FF96-9AD8-164B-3A7F-D2E35811DB98}"/>
              </a:ext>
            </a:extLst>
          </p:cNvPr>
          <p:cNvSpPr>
            <a:spLocks noGrp="1"/>
          </p:cNvSpPr>
          <p:nvPr>
            <p:ph type="title"/>
          </p:nvPr>
        </p:nvSpPr>
        <p:spPr/>
        <p:txBody>
          <a:bodyPr/>
          <a:lstStyle/>
          <a:p>
            <a:r>
              <a:rPr lang="en-US" dirty="0"/>
              <a:t>recommended actions and Conclusions</a:t>
            </a:r>
            <a:endParaRPr lang="en-US" noProof="0" dirty="0"/>
          </a:p>
        </p:txBody>
      </p:sp>
      <p:sp>
        <p:nvSpPr>
          <p:cNvPr id="3" name="Tekstin paikkamerkki 2">
            <a:extLst>
              <a:ext uri="{FF2B5EF4-FFF2-40B4-BE49-F238E27FC236}">
                <a16:creationId xmlns:a16="http://schemas.microsoft.com/office/drawing/2014/main" id="{AD91C812-BAF6-7462-BF64-108E192E5CA7}"/>
              </a:ext>
            </a:extLst>
          </p:cNvPr>
          <p:cNvSpPr>
            <a:spLocks noGrp="1"/>
          </p:cNvSpPr>
          <p:nvPr>
            <p:ph type="body" sz="quarter" idx="10"/>
          </p:nvPr>
        </p:nvSpPr>
        <p:spPr/>
        <p:txBody>
          <a:bodyPr/>
          <a:lstStyle/>
          <a:p>
            <a:r>
              <a:rPr lang="en-US" dirty="0"/>
              <a:t>A 13–14 item list of recommended actions was created for each target group.</a:t>
            </a:r>
          </a:p>
          <a:p>
            <a:r>
              <a:rPr lang="en-US" dirty="0"/>
              <a:t>Highlights from these list are presented next </a:t>
            </a:r>
            <a:r>
              <a:rPr lang="en-US" dirty="0">
                <a:sym typeface="Wingdings" panose="05000000000000000000" pitchFamily="2" charset="2"/>
              </a:rPr>
              <a:t></a:t>
            </a:r>
            <a:endParaRPr lang="en-US" dirty="0"/>
          </a:p>
          <a:p>
            <a:endParaRPr lang="fi-FI" dirty="0"/>
          </a:p>
        </p:txBody>
      </p:sp>
    </p:spTree>
    <p:extLst>
      <p:ext uri="{BB962C8B-B14F-4D97-AF65-F5344CB8AC3E}">
        <p14:creationId xmlns:p14="http://schemas.microsoft.com/office/powerpoint/2010/main" val="3078124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E44BDF1-F411-C302-621E-E90E7ECB20FE}"/>
              </a:ext>
            </a:extLst>
          </p:cNvPr>
          <p:cNvSpPr>
            <a:spLocks noGrp="1"/>
          </p:cNvSpPr>
          <p:nvPr>
            <p:ph type="body" sz="quarter" idx="10"/>
          </p:nvPr>
        </p:nvSpPr>
        <p:spPr/>
        <p:txBody>
          <a:bodyPr/>
          <a:lstStyle/>
          <a:p>
            <a:pPr marL="0" indent="0">
              <a:buNone/>
            </a:pPr>
            <a:r>
              <a:rPr lang="en-US" u="sng" dirty="0"/>
              <a:t>Do these already during studies and start as soon as possible!</a:t>
            </a:r>
          </a:p>
          <a:p>
            <a:r>
              <a:rPr lang="en-US" dirty="0"/>
              <a:t>Start </a:t>
            </a:r>
            <a:r>
              <a:rPr lang="en-US" b="1" dirty="0"/>
              <a:t>learning Finnish </a:t>
            </a:r>
            <a:r>
              <a:rPr lang="en-US" dirty="0"/>
              <a:t>early and continuously, and </a:t>
            </a:r>
            <a:r>
              <a:rPr lang="en-US" b="1" dirty="0"/>
              <a:t>use the language</a:t>
            </a:r>
          </a:p>
          <a:p>
            <a:r>
              <a:rPr lang="en-US" b="1" dirty="0"/>
              <a:t>Be active </a:t>
            </a:r>
            <a:r>
              <a:rPr lang="en-US" dirty="0"/>
              <a:t>in the community and in networking and build </a:t>
            </a:r>
            <a:r>
              <a:rPr lang="en-US" b="1" dirty="0"/>
              <a:t>social circles also with Finns</a:t>
            </a:r>
            <a:r>
              <a:rPr lang="en-US" dirty="0"/>
              <a:t>:</a:t>
            </a:r>
          </a:p>
          <a:p>
            <a:pPr lvl="1"/>
            <a:r>
              <a:rPr lang="en-US" dirty="0"/>
              <a:t>Attend student events, make industry contacts, participate mentoring programs etc.</a:t>
            </a:r>
          </a:p>
          <a:p>
            <a:r>
              <a:rPr lang="en-US" dirty="0"/>
              <a:t>Gain relevant </a:t>
            </a:r>
            <a:r>
              <a:rPr lang="en-US" b="1" dirty="0"/>
              <a:t>work experience </a:t>
            </a:r>
            <a:r>
              <a:rPr lang="en-US" dirty="0"/>
              <a:t>from the industry already during studies:</a:t>
            </a:r>
          </a:p>
          <a:p>
            <a:pPr lvl="1"/>
            <a:r>
              <a:rPr lang="en-US" dirty="0"/>
              <a:t>Internships, summer jobs, thesis positions in companies etc.</a:t>
            </a:r>
          </a:p>
          <a:p>
            <a:r>
              <a:rPr lang="en-US" dirty="0"/>
              <a:t>Get familiar and utilize all kinds of </a:t>
            </a:r>
            <a:r>
              <a:rPr lang="en-US" b="1" dirty="0"/>
              <a:t>support forms</a:t>
            </a:r>
            <a:r>
              <a:rPr lang="en-US" dirty="0"/>
              <a:t>:</a:t>
            </a:r>
          </a:p>
          <a:p>
            <a:pPr lvl="1"/>
            <a:r>
              <a:rPr lang="en-US" dirty="0"/>
              <a:t>Career services at different levels, mentoring programs and support networks etc.</a:t>
            </a:r>
          </a:p>
          <a:p>
            <a:r>
              <a:rPr lang="en-US" dirty="0"/>
              <a:t>Take initiative in </a:t>
            </a:r>
            <a:r>
              <a:rPr lang="en-US" b="1" dirty="0"/>
              <a:t>career planning and job search </a:t>
            </a:r>
            <a:r>
              <a:rPr lang="en-US" dirty="0"/>
              <a:t>actively</a:t>
            </a:r>
          </a:p>
          <a:p>
            <a:pPr lvl="1"/>
            <a:r>
              <a:rPr lang="en-US" dirty="0" err="1"/>
              <a:t>Recognise</a:t>
            </a:r>
            <a:r>
              <a:rPr lang="en-US" dirty="0"/>
              <a:t> the importance of soft skills and actively develop them (communication skills, teamwork etc.)</a:t>
            </a:r>
            <a:endParaRPr lang="fi-FI" dirty="0"/>
          </a:p>
        </p:txBody>
      </p:sp>
      <p:sp>
        <p:nvSpPr>
          <p:cNvPr id="3" name="Otsikko 2">
            <a:extLst>
              <a:ext uri="{FF2B5EF4-FFF2-40B4-BE49-F238E27FC236}">
                <a16:creationId xmlns:a16="http://schemas.microsoft.com/office/drawing/2014/main" id="{F55F4FED-A938-2C2B-8CA3-B5B80EE18D92}"/>
              </a:ext>
            </a:extLst>
          </p:cNvPr>
          <p:cNvSpPr>
            <a:spLocks noGrp="1"/>
          </p:cNvSpPr>
          <p:nvPr>
            <p:ph type="title"/>
          </p:nvPr>
        </p:nvSpPr>
        <p:spPr/>
        <p:txBody>
          <a:bodyPr/>
          <a:lstStyle/>
          <a:p>
            <a:r>
              <a:rPr lang="fi-FI" dirty="0" err="1"/>
              <a:t>Recommendations</a:t>
            </a:r>
            <a:r>
              <a:rPr lang="fi-FI" dirty="0"/>
              <a:t> for </a:t>
            </a:r>
            <a:r>
              <a:rPr lang="fi-FI" dirty="0" err="1"/>
              <a:t>international</a:t>
            </a:r>
            <a:r>
              <a:rPr lang="fi-FI" dirty="0"/>
              <a:t> </a:t>
            </a:r>
            <a:r>
              <a:rPr lang="fi-FI" dirty="0" err="1"/>
              <a:t>students</a:t>
            </a:r>
            <a:endParaRPr lang="fi-FI" dirty="0"/>
          </a:p>
        </p:txBody>
      </p:sp>
    </p:spTree>
    <p:extLst>
      <p:ext uri="{BB962C8B-B14F-4D97-AF65-F5344CB8AC3E}">
        <p14:creationId xmlns:p14="http://schemas.microsoft.com/office/powerpoint/2010/main" val="1489659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265156E3-43F1-F2AE-5C83-B434B6C09FAC}"/>
              </a:ext>
            </a:extLst>
          </p:cNvPr>
          <p:cNvSpPr>
            <a:spLocks noGrp="1"/>
          </p:cNvSpPr>
          <p:nvPr>
            <p:ph type="body" sz="quarter" idx="10"/>
          </p:nvPr>
        </p:nvSpPr>
        <p:spPr/>
        <p:txBody>
          <a:bodyPr/>
          <a:lstStyle/>
          <a:p>
            <a:r>
              <a:rPr lang="en-US" dirty="0"/>
              <a:t>Improve inclusivity, communication in English and accessibility for international students</a:t>
            </a:r>
          </a:p>
          <a:p>
            <a:pPr lvl="1"/>
            <a:r>
              <a:rPr lang="en-US" b="1" dirty="0"/>
              <a:t>Promote memberships </a:t>
            </a:r>
            <a:r>
              <a:rPr lang="en-US" dirty="0"/>
              <a:t>for international students and </a:t>
            </a:r>
            <a:r>
              <a:rPr lang="en-US" b="1" dirty="0"/>
              <a:t>actively include </a:t>
            </a:r>
            <a:r>
              <a:rPr lang="en-US" dirty="0"/>
              <a:t>them in activities and decision-making</a:t>
            </a:r>
          </a:p>
          <a:p>
            <a:r>
              <a:rPr lang="en-US" b="1" dirty="0"/>
              <a:t>Organize more </a:t>
            </a:r>
            <a:r>
              <a:rPr lang="en-US" dirty="0"/>
              <a:t>networking, career and company-related events to promote the integration and employment of international students</a:t>
            </a:r>
          </a:p>
          <a:p>
            <a:r>
              <a:rPr lang="en-US" dirty="0"/>
              <a:t>Create mentoring/buddy programs with domestic students or otherwise </a:t>
            </a:r>
            <a:r>
              <a:rPr lang="en-US" u="sng" dirty="0"/>
              <a:t>support interaction between international and domestic students</a:t>
            </a:r>
          </a:p>
          <a:p>
            <a:r>
              <a:rPr lang="en-US" b="1" dirty="0"/>
              <a:t>Strengthen cooperation </a:t>
            </a:r>
            <a:r>
              <a:rPr lang="en-US" dirty="0"/>
              <a:t>with companies and universities and highlight the needs and wishes of international students to them</a:t>
            </a:r>
          </a:p>
          <a:p>
            <a:r>
              <a:rPr lang="en-US" dirty="0"/>
              <a:t>International students should be considered </a:t>
            </a:r>
            <a:r>
              <a:rPr lang="en-US" b="1" dirty="0"/>
              <a:t>equally</a:t>
            </a:r>
            <a:r>
              <a:rPr lang="en-US" dirty="0"/>
              <a:t>, also from an economic perspective</a:t>
            </a:r>
          </a:p>
          <a:p>
            <a:r>
              <a:rPr lang="en-US" dirty="0"/>
              <a:t>Recognize and actively address discrimination in any forms</a:t>
            </a:r>
          </a:p>
          <a:p>
            <a:r>
              <a:rPr lang="en-US" b="1" dirty="0"/>
              <a:t>Conduct a study </a:t>
            </a:r>
            <a:r>
              <a:rPr lang="en-US" dirty="0"/>
              <a:t>on the wishes and needs of international students and share information about the benefits of participating in activities</a:t>
            </a:r>
          </a:p>
        </p:txBody>
      </p:sp>
      <p:sp>
        <p:nvSpPr>
          <p:cNvPr id="3" name="Otsikko 2">
            <a:extLst>
              <a:ext uri="{FF2B5EF4-FFF2-40B4-BE49-F238E27FC236}">
                <a16:creationId xmlns:a16="http://schemas.microsoft.com/office/drawing/2014/main" id="{130279B9-E46F-F2E9-90DA-CEB40AD51C7E}"/>
              </a:ext>
            </a:extLst>
          </p:cNvPr>
          <p:cNvSpPr>
            <a:spLocks noGrp="1"/>
          </p:cNvSpPr>
          <p:nvPr>
            <p:ph type="title"/>
          </p:nvPr>
        </p:nvSpPr>
        <p:spPr/>
        <p:txBody>
          <a:bodyPr/>
          <a:lstStyle/>
          <a:p>
            <a:r>
              <a:rPr lang="fi-FI" dirty="0" err="1"/>
              <a:t>Recommendations</a:t>
            </a:r>
            <a:r>
              <a:rPr lang="fi-FI" dirty="0"/>
              <a:t> for </a:t>
            </a:r>
            <a:r>
              <a:rPr lang="fi-FI" dirty="0" err="1"/>
              <a:t>student</a:t>
            </a:r>
            <a:r>
              <a:rPr lang="fi-FI" dirty="0"/>
              <a:t> </a:t>
            </a:r>
            <a:r>
              <a:rPr lang="fi-FI" dirty="0" err="1"/>
              <a:t>associations</a:t>
            </a:r>
            <a:endParaRPr lang="fi-FI" dirty="0"/>
          </a:p>
        </p:txBody>
      </p:sp>
    </p:spTree>
    <p:extLst>
      <p:ext uri="{BB962C8B-B14F-4D97-AF65-F5344CB8AC3E}">
        <p14:creationId xmlns:p14="http://schemas.microsoft.com/office/powerpoint/2010/main" val="4017167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4E444C1D-67C4-6ED7-C88A-0021982FEFF1}"/>
              </a:ext>
            </a:extLst>
          </p:cNvPr>
          <p:cNvSpPr>
            <a:spLocks noGrp="1"/>
          </p:cNvSpPr>
          <p:nvPr>
            <p:ph type="body" sz="quarter" idx="10"/>
          </p:nvPr>
        </p:nvSpPr>
        <p:spPr/>
        <p:txBody>
          <a:bodyPr>
            <a:normAutofit fontScale="92500" lnSpcReduction="20000"/>
          </a:bodyPr>
          <a:lstStyle/>
          <a:p>
            <a:r>
              <a:rPr lang="en-US" b="1" dirty="0"/>
              <a:t>Review and remove </a:t>
            </a:r>
            <a:r>
              <a:rPr lang="en-US" dirty="0"/>
              <a:t>unnecessary Finnish language </a:t>
            </a:r>
            <a:r>
              <a:rPr lang="en-US" b="1" dirty="0"/>
              <a:t>requirements</a:t>
            </a:r>
          </a:p>
          <a:p>
            <a:pPr lvl="1"/>
            <a:r>
              <a:rPr lang="en-US" dirty="0" err="1"/>
              <a:t>Recognise</a:t>
            </a:r>
            <a:r>
              <a:rPr lang="en-US" dirty="0"/>
              <a:t> and value even basic Finnish language skills, while actively </a:t>
            </a:r>
            <a:r>
              <a:rPr lang="en-US" b="1" dirty="0"/>
              <a:t>supporting further language development </a:t>
            </a:r>
            <a:r>
              <a:rPr lang="en-US" dirty="0"/>
              <a:t>through workplace learning</a:t>
            </a:r>
          </a:p>
          <a:p>
            <a:r>
              <a:rPr lang="en-US" dirty="0"/>
              <a:t>Develop </a:t>
            </a:r>
            <a:r>
              <a:rPr lang="en-US" b="1" dirty="0"/>
              <a:t>inclusive and fair recruitment </a:t>
            </a:r>
            <a:r>
              <a:rPr lang="en-US" dirty="0"/>
              <a:t>practices</a:t>
            </a:r>
          </a:p>
          <a:p>
            <a:pPr lvl="1"/>
            <a:r>
              <a:rPr lang="en-US" dirty="0"/>
              <a:t>E.g. anonymous recruitment and publish all positions publicly</a:t>
            </a:r>
          </a:p>
          <a:p>
            <a:pPr lvl="1"/>
            <a:r>
              <a:rPr lang="en-US" dirty="0"/>
              <a:t>Communicate clearly and transparently the reasons behind recruitment decisions</a:t>
            </a:r>
          </a:p>
          <a:p>
            <a:r>
              <a:rPr lang="en-US" dirty="0"/>
              <a:t>Support international students’ transition to working life already during studies</a:t>
            </a:r>
          </a:p>
          <a:p>
            <a:pPr lvl="1"/>
            <a:r>
              <a:rPr lang="en-US" b="1" dirty="0"/>
              <a:t>Provide</a:t>
            </a:r>
            <a:r>
              <a:rPr lang="en-US" dirty="0"/>
              <a:t> summer jobs, thesis opportunities and entry-level roles especially for international students</a:t>
            </a:r>
          </a:p>
          <a:p>
            <a:pPr lvl="1"/>
            <a:r>
              <a:rPr lang="en-US" dirty="0"/>
              <a:t>Recommendation: develop and provide structured introductory work experiences</a:t>
            </a:r>
          </a:p>
          <a:p>
            <a:r>
              <a:rPr lang="en-US" b="1" dirty="0"/>
              <a:t>Strengthen collaboration </a:t>
            </a:r>
            <a:r>
              <a:rPr lang="en-US" dirty="0"/>
              <a:t>with universities and student associations. Ensure that international students are consistently included in collaboration activities</a:t>
            </a:r>
          </a:p>
          <a:p>
            <a:pPr lvl="1"/>
            <a:r>
              <a:rPr lang="en-US" dirty="0"/>
              <a:t>Collaboration examples: company visits, guest lectures and events, while also enhancing mentoring opportunities (especially for doctoral students) and industry contact within courses </a:t>
            </a:r>
          </a:p>
          <a:p>
            <a:r>
              <a:rPr lang="en-US" dirty="0"/>
              <a:t>Recognize and actively </a:t>
            </a:r>
            <a:r>
              <a:rPr lang="en-US" b="1" dirty="0"/>
              <a:t>address discrimination </a:t>
            </a:r>
            <a:r>
              <a:rPr lang="en-US" dirty="0"/>
              <a:t>in recruiting process and at workplace</a:t>
            </a:r>
          </a:p>
        </p:txBody>
      </p:sp>
      <p:sp>
        <p:nvSpPr>
          <p:cNvPr id="3" name="Otsikko 2">
            <a:extLst>
              <a:ext uri="{FF2B5EF4-FFF2-40B4-BE49-F238E27FC236}">
                <a16:creationId xmlns:a16="http://schemas.microsoft.com/office/drawing/2014/main" id="{75B8FD0F-0C8D-380F-40D2-BEB27A311D37}"/>
              </a:ext>
            </a:extLst>
          </p:cNvPr>
          <p:cNvSpPr>
            <a:spLocks noGrp="1"/>
          </p:cNvSpPr>
          <p:nvPr>
            <p:ph type="title"/>
          </p:nvPr>
        </p:nvSpPr>
        <p:spPr/>
        <p:txBody>
          <a:bodyPr/>
          <a:lstStyle/>
          <a:p>
            <a:r>
              <a:rPr lang="fi-FI" dirty="0" err="1"/>
              <a:t>Recommendations</a:t>
            </a:r>
            <a:r>
              <a:rPr lang="fi-FI" dirty="0"/>
              <a:t> for </a:t>
            </a:r>
            <a:r>
              <a:rPr lang="fi-FI" dirty="0" err="1"/>
              <a:t>companies</a:t>
            </a:r>
            <a:endParaRPr lang="fi-FI" dirty="0"/>
          </a:p>
        </p:txBody>
      </p:sp>
    </p:spTree>
    <p:extLst>
      <p:ext uri="{BB962C8B-B14F-4D97-AF65-F5344CB8AC3E}">
        <p14:creationId xmlns:p14="http://schemas.microsoft.com/office/powerpoint/2010/main" val="2828633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AEAAFECE-5732-D94D-D12B-90B0E6649776}"/>
              </a:ext>
            </a:extLst>
          </p:cNvPr>
          <p:cNvSpPr>
            <a:spLocks noGrp="1"/>
          </p:cNvSpPr>
          <p:nvPr>
            <p:ph type="body" sz="quarter" idx="10"/>
          </p:nvPr>
        </p:nvSpPr>
        <p:spPr/>
        <p:txBody>
          <a:bodyPr>
            <a:normAutofit/>
          </a:bodyPr>
          <a:lstStyle/>
          <a:p>
            <a:r>
              <a:rPr lang="en-US" dirty="0"/>
              <a:t>Integration and employment are closely interconnected and mutually reinforcing</a:t>
            </a:r>
            <a:endParaRPr lang="en-US" noProof="0" dirty="0"/>
          </a:p>
          <a:p>
            <a:r>
              <a:rPr lang="en-US" noProof="0" dirty="0"/>
              <a:t>Multiple stakeholders play a role in supporting international students’ integration, employment and staying in Finland </a:t>
            </a:r>
          </a:p>
          <a:p>
            <a:r>
              <a:rPr lang="en-US" noProof="0" dirty="0"/>
              <a:t>Key actors include international students themselves, higher education institutions, teaching staff, student organizations, other students, policymakers and employers/companies.</a:t>
            </a:r>
          </a:p>
          <a:p>
            <a:r>
              <a:rPr lang="en-US" noProof="0" dirty="0"/>
              <a:t>International students show strong willingness to stay in Finland, yet they continue to face obstacles in </a:t>
            </a:r>
            <a:r>
              <a:rPr lang="en-US" dirty="0"/>
              <a:t>finding employment</a:t>
            </a:r>
          </a:p>
          <a:p>
            <a:pPr lvl="1"/>
            <a:r>
              <a:rPr lang="en-US" dirty="0"/>
              <a:t>Clear mismatch between motivated talent and employment outcomes</a:t>
            </a:r>
            <a:endParaRPr lang="en-US" noProof="0" dirty="0"/>
          </a:p>
          <a:p>
            <a:r>
              <a:rPr lang="en-US" noProof="0" dirty="0"/>
              <a:t>Key challenges: Finnish language requirements, limited networks, recruitment barriers, discrimination</a:t>
            </a:r>
          </a:p>
          <a:p>
            <a:r>
              <a:rPr lang="en-US" noProof="0" dirty="0"/>
              <a:t>Study period can be short, but it is critical for integration and employment, and this is not fully utilized</a:t>
            </a:r>
          </a:p>
        </p:txBody>
      </p:sp>
      <p:sp>
        <p:nvSpPr>
          <p:cNvPr id="3" name="Otsikko 2">
            <a:extLst>
              <a:ext uri="{FF2B5EF4-FFF2-40B4-BE49-F238E27FC236}">
                <a16:creationId xmlns:a16="http://schemas.microsoft.com/office/drawing/2014/main" id="{B0865533-0BBF-3AF4-E020-3802B6646D79}"/>
              </a:ext>
            </a:extLst>
          </p:cNvPr>
          <p:cNvSpPr>
            <a:spLocks noGrp="1"/>
          </p:cNvSpPr>
          <p:nvPr>
            <p:ph type="title"/>
          </p:nvPr>
        </p:nvSpPr>
        <p:spPr/>
        <p:txBody>
          <a:bodyPr/>
          <a:lstStyle/>
          <a:p>
            <a:r>
              <a:rPr lang="en-US" noProof="0" dirty="0"/>
              <a:t>conclusions</a:t>
            </a:r>
          </a:p>
        </p:txBody>
      </p:sp>
    </p:spTree>
    <p:extLst>
      <p:ext uri="{BB962C8B-B14F-4D97-AF65-F5344CB8AC3E}">
        <p14:creationId xmlns:p14="http://schemas.microsoft.com/office/powerpoint/2010/main" val="3802843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BAFFE66D-B03D-671B-A475-8F5A3B226578}"/>
              </a:ext>
            </a:extLst>
          </p:cNvPr>
          <p:cNvSpPr>
            <a:spLocks noGrp="1"/>
          </p:cNvSpPr>
          <p:nvPr>
            <p:ph type="body" sz="quarter" idx="10"/>
          </p:nvPr>
        </p:nvSpPr>
        <p:spPr/>
        <p:txBody>
          <a:bodyPr/>
          <a:lstStyle/>
          <a:p>
            <a:r>
              <a:rPr lang="en-US" noProof="0" dirty="0"/>
              <a:t>Special thanks to everyone who responded to the survey, shared it and contributed through valuable discussions on the topic!</a:t>
            </a:r>
          </a:p>
          <a:p>
            <a:r>
              <a:rPr lang="en-US" noProof="0" dirty="0"/>
              <a:t>The full thesis is available on the PI website and (will be </a:t>
            </a:r>
            <a:r>
              <a:rPr lang="en-US" dirty="0"/>
              <a:t>soon) in </a:t>
            </a:r>
            <a:r>
              <a:rPr lang="en-US" noProof="0" dirty="0" err="1"/>
              <a:t>Trepo</a:t>
            </a:r>
            <a:endParaRPr lang="en-US" noProof="0" dirty="0"/>
          </a:p>
          <a:p>
            <a:r>
              <a:rPr lang="en-US" noProof="0" dirty="0"/>
              <a:t>An article about the topic was published in </a:t>
            </a:r>
            <a:r>
              <a:rPr lang="en-US" noProof="0" dirty="0" err="1"/>
              <a:t>Puunvuoro</a:t>
            </a:r>
            <a:r>
              <a:rPr lang="en-US" noProof="0" dirty="0"/>
              <a:t> magazine</a:t>
            </a:r>
          </a:p>
          <a:p>
            <a:pPr lvl="1"/>
            <a:r>
              <a:rPr lang="en-US" noProof="0" dirty="0"/>
              <a:t>Unfortunately, it is in Finnish. An English version </a:t>
            </a:r>
            <a:r>
              <a:rPr lang="en-US" dirty="0"/>
              <a:t>is </a:t>
            </a:r>
            <a:r>
              <a:rPr lang="en-US" noProof="0" dirty="0"/>
              <a:t>available on the PI website</a:t>
            </a:r>
          </a:p>
        </p:txBody>
      </p:sp>
      <p:sp>
        <p:nvSpPr>
          <p:cNvPr id="3" name="Otsikko 2">
            <a:extLst>
              <a:ext uri="{FF2B5EF4-FFF2-40B4-BE49-F238E27FC236}">
                <a16:creationId xmlns:a16="http://schemas.microsoft.com/office/drawing/2014/main" id="{823CB932-4961-0A89-1FA6-EA3871BE73E2}"/>
              </a:ext>
            </a:extLst>
          </p:cNvPr>
          <p:cNvSpPr>
            <a:spLocks noGrp="1"/>
          </p:cNvSpPr>
          <p:nvPr>
            <p:ph type="title"/>
          </p:nvPr>
        </p:nvSpPr>
        <p:spPr/>
        <p:txBody>
          <a:bodyPr/>
          <a:lstStyle/>
          <a:p>
            <a:r>
              <a:rPr lang="en-US" noProof="0" dirty="0"/>
              <a:t>Final words</a:t>
            </a:r>
          </a:p>
        </p:txBody>
      </p:sp>
    </p:spTree>
    <p:extLst>
      <p:ext uri="{BB962C8B-B14F-4D97-AF65-F5344CB8AC3E}">
        <p14:creationId xmlns:p14="http://schemas.microsoft.com/office/powerpoint/2010/main" val="24307274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5827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E61CB3BC-07EF-779C-1573-14569D5C0506}"/>
              </a:ext>
            </a:extLst>
          </p:cNvPr>
          <p:cNvSpPr>
            <a:spLocks noGrp="1"/>
          </p:cNvSpPr>
          <p:nvPr>
            <p:ph type="body" sz="quarter" idx="10"/>
          </p:nvPr>
        </p:nvSpPr>
        <p:spPr/>
        <p:txBody>
          <a:bodyPr>
            <a:normAutofit lnSpcReduction="10000"/>
          </a:bodyPr>
          <a:lstStyle/>
          <a:p>
            <a:pPr marL="0" indent="0">
              <a:buNone/>
            </a:pPr>
            <a:r>
              <a:rPr lang="en-US" b="1" noProof="0" dirty="0"/>
              <a:t>Noora Salmela, Thesis Worker and Project Coordinator at Finnish Forest Products Engineers’ Association (PI)</a:t>
            </a:r>
          </a:p>
          <a:p>
            <a:r>
              <a:rPr lang="en-US" noProof="0" dirty="0"/>
              <a:t>MSc Student in Materials Science and Engineering at Tampere University</a:t>
            </a:r>
          </a:p>
          <a:p>
            <a:pPr lvl="1"/>
            <a:r>
              <a:rPr lang="en-US" b="1" noProof="0" dirty="0"/>
              <a:t>Major:</a:t>
            </a:r>
            <a:r>
              <a:rPr lang="en-US" noProof="0" dirty="0"/>
              <a:t> Sustainable Materials</a:t>
            </a:r>
          </a:p>
          <a:p>
            <a:pPr lvl="1"/>
            <a:r>
              <a:rPr lang="en-US" b="1" noProof="0" dirty="0"/>
              <a:t>Minor:</a:t>
            </a:r>
            <a:r>
              <a:rPr lang="en-US" noProof="0" dirty="0"/>
              <a:t> Human Resource Management and Well-being at Work</a:t>
            </a:r>
          </a:p>
          <a:p>
            <a:pPr marL="0" indent="0">
              <a:buNone/>
            </a:pPr>
            <a:endParaRPr lang="en-US" b="1" noProof="0" dirty="0"/>
          </a:p>
          <a:p>
            <a:r>
              <a:rPr lang="en-US" b="1" noProof="0" dirty="0"/>
              <a:t>Thesis topic: </a:t>
            </a:r>
            <a:r>
              <a:rPr lang="en-US" noProof="0" dirty="0"/>
              <a:t>International Higher Education Technology Students in the Finnish Forest Industry</a:t>
            </a:r>
          </a:p>
          <a:p>
            <a:r>
              <a:rPr lang="en-US" b="1" noProof="0" dirty="0"/>
              <a:t>Goal:</a:t>
            </a:r>
            <a:r>
              <a:rPr lang="en-US" noProof="0" dirty="0"/>
              <a:t> To encourage dialogue and offer practical solutions to help international talent integrate and find employment in the industry</a:t>
            </a:r>
          </a:p>
          <a:p>
            <a:r>
              <a:rPr lang="en-US" b="1" noProof="0" dirty="0"/>
              <a:t>Method: </a:t>
            </a:r>
            <a:r>
              <a:rPr lang="en-US" noProof="0" dirty="0"/>
              <a:t>Literature review + surveys for international students, student associations and companies </a:t>
            </a:r>
          </a:p>
          <a:p>
            <a:r>
              <a:rPr lang="en-US" b="1" noProof="0" dirty="0"/>
              <a:t>Schedule:</a:t>
            </a:r>
            <a:r>
              <a:rPr lang="en-US" noProof="0" dirty="0"/>
              <a:t> Thesis started in October 2025 and were completed in May 2026. Surveys were conducted 12/2025-1/2026</a:t>
            </a:r>
          </a:p>
        </p:txBody>
      </p:sp>
      <p:sp>
        <p:nvSpPr>
          <p:cNvPr id="3" name="Otsikko 2">
            <a:extLst>
              <a:ext uri="{FF2B5EF4-FFF2-40B4-BE49-F238E27FC236}">
                <a16:creationId xmlns:a16="http://schemas.microsoft.com/office/drawing/2014/main" id="{FE03C485-265C-8F14-3700-9320E892350C}"/>
              </a:ext>
            </a:extLst>
          </p:cNvPr>
          <p:cNvSpPr>
            <a:spLocks noGrp="1"/>
          </p:cNvSpPr>
          <p:nvPr>
            <p:ph type="title"/>
          </p:nvPr>
        </p:nvSpPr>
        <p:spPr/>
        <p:txBody>
          <a:bodyPr/>
          <a:lstStyle/>
          <a:p>
            <a:r>
              <a:rPr lang="en-US" sz="2400" noProof="0" dirty="0"/>
              <a:t>Basic information</a:t>
            </a:r>
            <a:endParaRPr lang="en-US" noProof="0" dirty="0"/>
          </a:p>
        </p:txBody>
      </p:sp>
    </p:spTree>
    <p:extLst>
      <p:ext uri="{BB962C8B-B14F-4D97-AF65-F5344CB8AC3E}">
        <p14:creationId xmlns:p14="http://schemas.microsoft.com/office/powerpoint/2010/main" val="3035381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57A4E9-0521-C1BA-14F5-A6179FAED17F}"/>
              </a:ext>
            </a:extLst>
          </p:cNvPr>
          <p:cNvSpPr>
            <a:spLocks noGrp="1"/>
          </p:cNvSpPr>
          <p:nvPr>
            <p:ph type="title"/>
          </p:nvPr>
        </p:nvSpPr>
        <p:spPr/>
        <p:txBody>
          <a:bodyPr/>
          <a:lstStyle/>
          <a:p>
            <a:r>
              <a:rPr lang="en-US" noProof="0" dirty="0"/>
              <a:t>Background and</a:t>
            </a:r>
            <a:br>
              <a:rPr lang="en-US" noProof="0" dirty="0"/>
            </a:br>
            <a:r>
              <a:rPr lang="en-US" noProof="0" dirty="0"/>
              <a:t>research questions</a:t>
            </a:r>
          </a:p>
        </p:txBody>
      </p:sp>
    </p:spTree>
    <p:extLst>
      <p:ext uri="{BB962C8B-B14F-4D97-AF65-F5344CB8AC3E}">
        <p14:creationId xmlns:p14="http://schemas.microsoft.com/office/powerpoint/2010/main" val="4033388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79F434C-270A-4419-0B0C-2A3EBFDAE643}"/>
              </a:ext>
            </a:extLst>
          </p:cNvPr>
          <p:cNvSpPr>
            <a:spLocks noGrp="1"/>
          </p:cNvSpPr>
          <p:nvPr>
            <p:ph sz="quarter" idx="11"/>
          </p:nvPr>
        </p:nvSpPr>
        <p:spPr>
          <a:xfrm>
            <a:off x="540991" y="1043999"/>
            <a:ext cx="3779009" cy="3440689"/>
          </a:xfrm>
        </p:spPr>
        <p:txBody>
          <a:bodyPr>
            <a:normAutofit/>
          </a:bodyPr>
          <a:lstStyle/>
          <a:p>
            <a:pPr marL="0" indent="0">
              <a:lnSpc>
                <a:spcPct val="90000"/>
              </a:lnSpc>
              <a:buNone/>
            </a:pPr>
            <a:r>
              <a:rPr lang="en-US" noProof="0" dirty="0"/>
              <a:t>The number of international higher education students in Finland has increased significantly over the past five years, while employment prospects have weakened.</a:t>
            </a:r>
          </a:p>
          <a:p>
            <a:pPr marL="360000" lvl="1" indent="0">
              <a:lnSpc>
                <a:spcPct val="90000"/>
              </a:lnSpc>
              <a:buNone/>
            </a:pPr>
            <a:r>
              <a:rPr lang="en-US" noProof="0" dirty="0">
                <a:sym typeface="Wingdings" panose="05000000000000000000" pitchFamily="2" charset="2"/>
              </a:rPr>
              <a:t></a:t>
            </a:r>
            <a:r>
              <a:rPr lang="en-US" noProof="0" dirty="0"/>
              <a:t>Many international graduates end up leaving Finland due to the challenges of finding employment and integrating into society. </a:t>
            </a:r>
          </a:p>
          <a:p>
            <a:pPr marL="0" indent="0">
              <a:lnSpc>
                <a:spcPct val="90000"/>
              </a:lnSpc>
              <a:buNone/>
            </a:pPr>
            <a:r>
              <a:rPr lang="en-US" noProof="0" dirty="0"/>
              <a:t>This has highlighted the need to better understand these aspects also in the Finnish forest industry. Therefore, thesis focused on the integration and employment of international higher education technology students into the Finnish forest industry.</a:t>
            </a:r>
          </a:p>
        </p:txBody>
      </p:sp>
      <p:pic>
        <p:nvPicPr>
          <p:cNvPr id="24" name="Kuva 23">
            <a:extLst>
              <a:ext uri="{FF2B5EF4-FFF2-40B4-BE49-F238E27FC236}">
                <a16:creationId xmlns:a16="http://schemas.microsoft.com/office/drawing/2014/main" id="{22845883-E4D4-BB76-6995-105084629653}"/>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4466333" y="2094187"/>
            <a:ext cx="3990342" cy="2168448"/>
          </a:xfrm>
          <a:prstGeom prst="rect">
            <a:avLst/>
          </a:prstGeom>
          <a:noFill/>
        </p:spPr>
      </p:pic>
      <p:sp>
        <p:nvSpPr>
          <p:cNvPr id="3" name="Otsikko 2">
            <a:extLst>
              <a:ext uri="{FF2B5EF4-FFF2-40B4-BE49-F238E27FC236}">
                <a16:creationId xmlns:a16="http://schemas.microsoft.com/office/drawing/2014/main" id="{5F8872F2-B063-C330-949F-E18912F6CA95}"/>
              </a:ext>
            </a:extLst>
          </p:cNvPr>
          <p:cNvSpPr>
            <a:spLocks noGrp="1"/>
          </p:cNvSpPr>
          <p:nvPr>
            <p:ph type="title"/>
          </p:nvPr>
        </p:nvSpPr>
        <p:spPr>
          <a:xfrm>
            <a:off x="540991" y="274638"/>
            <a:ext cx="8147689" cy="740093"/>
          </a:xfrm>
        </p:spPr>
        <p:txBody>
          <a:bodyPr anchor="ctr">
            <a:normAutofit/>
          </a:bodyPr>
          <a:lstStyle/>
          <a:p>
            <a:r>
              <a:rPr lang="en-US" noProof="0" dirty="0"/>
              <a:t>Background of the topic</a:t>
            </a:r>
          </a:p>
        </p:txBody>
      </p:sp>
      <p:sp>
        <p:nvSpPr>
          <p:cNvPr id="25" name="Tekstin paikkamerkki 1">
            <a:extLst>
              <a:ext uri="{FF2B5EF4-FFF2-40B4-BE49-F238E27FC236}">
                <a16:creationId xmlns:a16="http://schemas.microsoft.com/office/drawing/2014/main" id="{3130BAB2-5DE1-4A57-D4C3-67916AA80963}"/>
              </a:ext>
            </a:extLst>
          </p:cNvPr>
          <p:cNvSpPr txBox="1">
            <a:spLocks/>
          </p:cNvSpPr>
          <p:nvPr/>
        </p:nvSpPr>
        <p:spPr>
          <a:xfrm>
            <a:off x="4677666" y="1014731"/>
            <a:ext cx="3779009" cy="853812"/>
          </a:xfrm>
          <a:prstGeom prst="rect">
            <a:avLst/>
          </a:prstGeom>
        </p:spPr>
        <p:txBody>
          <a:bodyPr vert="horz" lIns="91440" tIns="45720" rIns="91440" bIns="45720" rtlCol="0">
            <a:noAutofit/>
          </a:bodyPr>
          <a:lstStyle>
            <a:lvl1pPr marL="180000" indent="-180000" algn="l" defTabSz="180000" rtl="0" eaLnBrk="1" latinLnBrk="0" hangingPunct="1">
              <a:lnSpc>
                <a:spcPct val="100000"/>
              </a:lnSpc>
              <a:spcBef>
                <a:spcPts val="400"/>
              </a:spcBef>
              <a:spcAft>
                <a:spcPts val="100"/>
              </a:spcAft>
              <a:buSzPct val="110000"/>
              <a:buFont typeface="Arial"/>
              <a:buChar char="•"/>
              <a:tabLst>
                <a:tab pos="180000" algn="l"/>
              </a:tabLst>
              <a:defRPr sz="1400" b="0" i="0" kern="1200" baseline="0">
                <a:solidFill>
                  <a:schemeClr val="tx1"/>
                </a:solidFill>
                <a:latin typeface="Raleway Normaali" charset="0"/>
                <a:ea typeface="+mn-ea"/>
                <a:cs typeface="+mn-cs"/>
              </a:defRPr>
            </a:lvl1pPr>
            <a:lvl2pPr marL="540000" indent="-252000" algn="l" defTabSz="360000" rtl="0" eaLnBrk="1" latinLnBrk="0" hangingPunct="1">
              <a:lnSpc>
                <a:spcPct val="100000"/>
              </a:lnSpc>
              <a:spcBef>
                <a:spcPts val="500"/>
              </a:spcBef>
              <a:spcAft>
                <a:spcPts val="100"/>
              </a:spcAft>
              <a:buClr>
                <a:schemeClr val="tx1"/>
              </a:buClr>
              <a:buSzPct val="110000"/>
              <a:buFont typeface=".AppleSystemUIFont" charset="-120"/>
              <a:buChar char="–"/>
              <a:tabLst>
                <a:tab pos="360000" algn="l"/>
              </a:tabLst>
              <a:defRPr sz="1400" b="0" i="0" kern="1200" baseline="0">
                <a:solidFill>
                  <a:schemeClr val="tx1"/>
                </a:solidFill>
                <a:latin typeface="Raleway Normaali" charset="0"/>
                <a:ea typeface="+mn-ea"/>
                <a:cs typeface="+mn-cs"/>
              </a:defRPr>
            </a:lvl2pPr>
            <a:lvl3pPr marL="648000" indent="-180000" algn="l" defTabSz="720000" rtl="0" eaLnBrk="1" latinLnBrk="0" hangingPunct="1">
              <a:lnSpc>
                <a:spcPct val="100000"/>
              </a:lnSpc>
              <a:spcBef>
                <a:spcPts val="400"/>
              </a:spcBef>
              <a:spcAft>
                <a:spcPts val="100"/>
              </a:spcAft>
              <a:buSzPct val="110000"/>
              <a:buFont typeface="Arial"/>
              <a:buChar char="•"/>
              <a:tabLst>
                <a:tab pos="720000" algn="l"/>
              </a:tabLst>
              <a:defRPr sz="1400" b="0" i="0" kern="1200" baseline="0">
                <a:solidFill>
                  <a:schemeClr val="tx1"/>
                </a:solidFill>
                <a:latin typeface="Raleway Normaali" charset="0"/>
                <a:ea typeface="+mn-ea"/>
                <a:cs typeface="+mn-cs"/>
              </a:defRPr>
            </a:lvl3pPr>
            <a:lvl4pPr marL="1080000" indent="-171450" algn="l" defTabSz="1080000" rtl="0" eaLnBrk="1" latinLnBrk="0" hangingPunct="1">
              <a:lnSpc>
                <a:spcPct val="90000"/>
              </a:lnSpc>
              <a:spcBef>
                <a:spcPts val="400"/>
              </a:spcBef>
              <a:spcAft>
                <a:spcPts val="200"/>
              </a:spcAft>
              <a:buFont typeface="Arial"/>
              <a:buChar char="•"/>
              <a:tabLst>
                <a:tab pos="900000" algn="l"/>
                <a:tab pos="1080000" algn="l"/>
              </a:tabLst>
              <a:defRPr sz="1400" b="0" i="1" kern="1200" baseline="0">
                <a:solidFill>
                  <a:schemeClr val="tx1"/>
                </a:solidFill>
                <a:latin typeface="Raleway Normaali" charset="0"/>
                <a:ea typeface="+mn-ea"/>
                <a:cs typeface="+mn-cs"/>
              </a:defRPr>
            </a:lvl4pPr>
            <a:lvl5pPr marL="1543050" indent="-171450" algn="l" defTabSz="685800" rtl="0" eaLnBrk="1" latinLnBrk="0" hangingPunct="1">
              <a:lnSpc>
                <a:spcPct val="90000"/>
              </a:lnSpc>
              <a:spcBef>
                <a:spcPts val="375"/>
              </a:spcBef>
              <a:buFont typeface="Arial"/>
              <a:buChar char="•"/>
              <a:defRPr sz="1300" b="0" i="0" kern="1200" baseline="0">
                <a:solidFill>
                  <a:schemeClr val="tx1"/>
                </a:solidFill>
                <a:latin typeface="Raleway Normaali" charset="0"/>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nSpc>
                <a:spcPct val="90000"/>
              </a:lnSpc>
              <a:buNone/>
            </a:pPr>
            <a:r>
              <a:rPr lang="en-US" b="1" noProof="0" dirty="0"/>
              <a:t>Main target group: </a:t>
            </a:r>
            <a:r>
              <a:rPr lang="en-US" noProof="0" dirty="0"/>
              <a:t>All international higher education students pursuing technical forest industry-related degree in Finland and recent graduates from these fields</a:t>
            </a:r>
          </a:p>
        </p:txBody>
      </p:sp>
    </p:spTree>
    <p:extLst>
      <p:ext uri="{BB962C8B-B14F-4D97-AF65-F5344CB8AC3E}">
        <p14:creationId xmlns:p14="http://schemas.microsoft.com/office/powerpoint/2010/main" val="2507826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76A26DF9-7370-4A13-94F3-C55F9DAF9D7D}"/>
              </a:ext>
            </a:extLst>
          </p:cNvPr>
          <p:cNvSpPr>
            <a:spLocks noGrp="1"/>
          </p:cNvSpPr>
          <p:nvPr>
            <p:ph type="body" sz="quarter" idx="10"/>
          </p:nvPr>
        </p:nvSpPr>
        <p:spPr/>
        <p:txBody>
          <a:bodyPr/>
          <a:lstStyle/>
          <a:p>
            <a:pPr marL="342900" lvl="0" indent="-342900">
              <a:buFont typeface="+mj-lt"/>
              <a:buAutoNum type="arabicPeriod"/>
            </a:pPr>
            <a:r>
              <a:rPr lang="en-US" b="1" noProof="0" dirty="0"/>
              <a:t>What are the key barriers and enablers influencing the integration and employment of international higher education technology students in the Finnish forest industry?</a:t>
            </a:r>
          </a:p>
          <a:p>
            <a:pPr marL="702900" lvl="1" indent="-342900">
              <a:buFont typeface="+mj-lt"/>
              <a:buAutoNum type="alphaLcPeriod"/>
            </a:pPr>
            <a:r>
              <a:rPr lang="en-US" sz="1200" noProof="0" dirty="0"/>
              <a:t>How do language proficiency and the study period in Finland influence international students’ employment and integration?</a:t>
            </a:r>
          </a:p>
          <a:p>
            <a:pPr marL="702900" lvl="1" indent="-342900">
              <a:buFont typeface="+mj-lt"/>
              <a:buAutoNum type="alphaLcPeriod"/>
            </a:pPr>
            <a:r>
              <a:rPr lang="en-US" sz="1200" noProof="0" dirty="0"/>
              <a:t>What factors encourage international students to remain in Finland after graduation, and what factors motivate them to leave?</a:t>
            </a:r>
          </a:p>
          <a:p>
            <a:pPr marL="342900" lvl="0" indent="-342900">
              <a:buFont typeface="+mj-lt"/>
              <a:buAutoNum type="arabicPeriod"/>
            </a:pPr>
            <a:r>
              <a:rPr lang="en-US" b="1" noProof="0" dirty="0"/>
              <a:t>What are best practices and recommendations for international students, student associations and companies in the Finnish forest industry to support integration and employment of international students?</a:t>
            </a:r>
          </a:p>
          <a:p>
            <a:pPr marL="702900" lvl="1" indent="-342900">
              <a:buFont typeface="+mj-lt"/>
              <a:buAutoNum type="alphaLcPeriod"/>
            </a:pPr>
            <a:r>
              <a:rPr lang="en-US" sz="1200" noProof="0" dirty="0"/>
              <a:t>How can student associations and universities support integration through language learning, peer support, cultural orientation and networking opportunities?</a:t>
            </a:r>
          </a:p>
          <a:p>
            <a:pPr marL="702900" lvl="1" indent="-342900">
              <a:buFont typeface="+mj-lt"/>
              <a:buAutoNum type="alphaLcPeriod"/>
            </a:pPr>
            <a:r>
              <a:rPr lang="en-US" sz="1200" noProof="0" dirty="0"/>
              <a:t>What concrete actions can international students, student associations and companies take to strengthen the long‑term retention of international graduates in Finland?</a:t>
            </a:r>
          </a:p>
          <a:p>
            <a:endParaRPr lang="en-US" noProof="0" dirty="0"/>
          </a:p>
        </p:txBody>
      </p:sp>
      <p:sp>
        <p:nvSpPr>
          <p:cNvPr id="3" name="Otsikko 2">
            <a:extLst>
              <a:ext uri="{FF2B5EF4-FFF2-40B4-BE49-F238E27FC236}">
                <a16:creationId xmlns:a16="http://schemas.microsoft.com/office/drawing/2014/main" id="{0690EDFA-6850-98A4-14FF-37B7E796E3E8}"/>
              </a:ext>
            </a:extLst>
          </p:cNvPr>
          <p:cNvSpPr>
            <a:spLocks noGrp="1"/>
          </p:cNvSpPr>
          <p:nvPr>
            <p:ph type="title"/>
          </p:nvPr>
        </p:nvSpPr>
        <p:spPr/>
        <p:txBody>
          <a:bodyPr/>
          <a:lstStyle/>
          <a:p>
            <a:r>
              <a:rPr lang="en-US" noProof="0" dirty="0"/>
              <a:t>Research questions</a:t>
            </a:r>
          </a:p>
        </p:txBody>
      </p:sp>
    </p:spTree>
    <p:extLst>
      <p:ext uri="{BB962C8B-B14F-4D97-AF65-F5344CB8AC3E}">
        <p14:creationId xmlns:p14="http://schemas.microsoft.com/office/powerpoint/2010/main" val="1043427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E9CFC108-209A-F2CB-553C-0FE6FB5C86FE}"/>
              </a:ext>
            </a:extLst>
          </p:cNvPr>
          <p:cNvSpPr>
            <a:spLocks noGrp="1"/>
          </p:cNvSpPr>
          <p:nvPr>
            <p:ph type="body" sz="half" idx="2"/>
          </p:nvPr>
        </p:nvSpPr>
        <p:spPr>
          <a:xfrm>
            <a:off x="791562" y="1612979"/>
            <a:ext cx="2524726" cy="2501900"/>
          </a:xfrm>
        </p:spPr>
        <p:txBody>
          <a:bodyPr/>
          <a:lstStyle/>
          <a:p>
            <a:r>
              <a:rPr lang="en-US" noProof="0" dirty="0"/>
              <a:t>International higher education students in 2024</a:t>
            </a:r>
          </a:p>
          <a:p>
            <a:endParaRPr lang="en-US" noProof="0" dirty="0"/>
          </a:p>
        </p:txBody>
      </p:sp>
      <p:sp>
        <p:nvSpPr>
          <p:cNvPr id="13" name="Text Placeholder 2">
            <a:extLst>
              <a:ext uri="{FF2B5EF4-FFF2-40B4-BE49-F238E27FC236}">
                <a16:creationId xmlns:a16="http://schemas.microsoft.com/office/drawing/2014/main" id="{5C02D183-81E0-6153-ACBC-E76372172B58}"/>
              </a:ext>
            </a:extLst>
          </p:cNvPr>
          <p:cNvSpPr>
            <a:spLocks noGrp="1"/>
          </p:cNvSpPr>
          <p:nvPr>
            <p:ph type="body" sz="half" idx="10"/>
          </p:nvPr>
        </p:nvSpPr>
        <p:spPr>
          <a:xfrm>
            <a:off x="791562" y="1096144"/>
            <a:ext cx="2354518" cy="516835"/>
          </a:xfrm>
          <a:solidFill>
            <a:schemeClr val="accent2">
              <a:lumMod val="20000"/>
              <a:lumOff val="80000"/>
            </a:schemeClr>
          </a:solidFill>
        </p:spPr>
        <p:txBody>
          <a:bodyPr/>
          <a:lstStyle/>
          <a:p>
            <a:r>
              <a:rPr lang="en-US" noProof="0" dirty="0"/>
              <a:t>37 773</a:t>
            </a:r>
          </a:p>
        </p:txBody>
      </p:sp>
      <p:sp>
        <p:nvSpPr>
          <p:cNvPr id="3" name="Otsikko 2">
            <a:extLst>
              <a:ext uri="{FF2B5EF4-FFF2-40B4-BE49-F238E27FC236}">
                <a16:creationId xmlns:a16="http://schemas.microsoft.com/office/drawing/2014/main" id="{70CB5B8D-9B93-4DC2-417D-12A19EA8C905}"/>
              </a:ext>
            </a:extLst>
          </p:cNvPr>
          <p:cNvSpPr>
            <a:spLocks noGrp="1"/>
          </p:cNvSpPr>
          <p:nvPr>
            <p:ph type="title"/>
          </p:nvPr>
        </p:nvSpPr>
        <p:spPr>
          <a:xfrm>
            <a:off x="554804" y="274638"/>
            <a:ext cx="8147689" cy="740093"/>
          </a:xfrm>
        </p:spPr>
        <p:txBody>
          <a:bodyPr anchor="ctr">
            <a:normAutofit fontScale="90000"/>
          </a:bodyPr>
          <a:lstStyle/>
          <a:p>
            <a:r>
              <a:rPr lang="en-US" noProof="0" dirty="0"/>
              <a:t>The Number of international students in Finland has increased significantly over the past five years</a:t>
            </a:r>
          </a:p>
        </p:txBody>
      </p:sp>
      <p:graphicFrame>
        <p:nvGraphicFramePr>
          <p:cNvPr id="8" name="Sisällön paikkamerkki 7">
            <a:extLst>
              <a:ext uri="{FF2B5EF4-FFF2-40B4-BE49-F238E27FC236}">
                <a16:creationId xmlns:a16="http://schemas.microsoft.com/office/drawing/2014/main" id="{5DBC5774-7FF6-0DEC-45B6-583B1F4FD4FE}"/>
              </a:ext>
            </a:extLst>
          </p:cNvPr>
          <p:cNvGraphicFramePr>
            <a:graphicFrameLocks noGrp="1"/>
          </p:cNvGraphicFramePr>
          <p:nvPr>
            <p:ph sz="quarter" idx="11"/>
            <p:extLst>
              <p:ext uri="{D42A27DB-BD31-4B8C-83A1-F6EECF244321}">
                <p14:modId xmlns:p14="http://schemas.microsoft.com/office/powerpoint/2010/main" val="4030449849"/>
              </p:ext>
            </p:extLst>
          </p:nvPr>
        </p:nvGraphicFramePr>
        <p:xfrm>
          <a:off x="3316288" y="1095375"/>
          <a:ext cx="4995862" cy="3433763"/>
        </p:xfrm>
        <a:graphic>
          <a:graphicData uri="http://schemas.openxmlformats.org/drawingml/2006/chart">
            <c:chart xmlns:c="http://schemas.openxmlformats.org/drawingml/2006/chart" xmlns:r="http://schemas.openxmlformats.org/officeDocument/2006/relationships" r:id="rId3"/>
          </a:graphicData>
        </a:graphic>
      </p:graphicFrame>
      <p:sp>
        <p:nvSpPr>
          <p:cNvPr id="9" name="Tekstiruutu 8">
            <a:extLst>
              <a:ext uri="{FF2B5EF4-FFF2-40B4-BE49-F238E27FC236}">
                <a16:creationId xmlns:a16="http://schemas.microsoft.com/office/drawing/2014/main" id="{5FF38D2D-F064-0BD9-0B19-4A41E6533059}"/>
              </a:ext>
            </a:extLst>
          </p:cNvPr>
          <p:cNvSpPr txBox="1"/>
          <p:nvPr/>
        </p:nvSpPr>
        <p:spPr>
          <a:xfrm>
            <a:off x="5757333" y="4278869"/>
            <a:ext cx="3054086" cy="246221"/>
          </a:xfrm>
          <a:prstGeom prst="rect">
            <a:avLst/>
          </a:prstGeom>
          <a:noFill/>
        </p:spPr>
        <p:txBody>
          <a:bodyPr wrap="square" rtlCol="0">
            <a:spAutoFit/>
          </a:bodyPr>
          <a:lstStyle/>
          <a:p>
            <a:r>
              <a:rPr lang="en-US" sz="1000" noProof="0" dirty="0"/>
              <a:t>UAS = University of Applied Science</a:t>
            </a:r>
          </a:p>
        </p:txBody>
      </p:sp>
      <p:sp>
        <p:nvSpPr>
          <p:cNvPr id="10" name="Tekstiruutu 9">
            <a:extLst>
              <a:ext uri="{FF2B5EF4-FFF2-40B4-BE49-F238E27FC236}">
                <a16:creationId xmlns:a16="http://schemas.microsoft.com/office/drawing/2014/main" id="{CF9ED37C-2C0A-E0FC-F92B-5C516858C0B9}"/>
              </a:ext>
            </a:extLst>
          </p:cNvPr>
          <p:cNvSpPr txBox="1"/>
          <p:nvPr/>
        </p:nvSpPr>
        <p:spPr>
          <a:xfrm>
            <a:off x="465904" y="4631714"/>
            <a:ext cx="6722296" cy="369332"/>
          </a:xfrm>
          <a:prstGeom prst="rect">
            <a:avLst/>
          </a:prstGeom>
          <a:noFill/>
        </p:spPr>
        <p:txBody>
          <a:bodyPr wrap="square" rtlCol="0">
            <a:spAutoFit/>
          </a:bodyPr>
          <a:lstStyle/>
          <a:p>
            <a:r>
              <a:rPr lang="en-US" sz="900" noProof="0" dirty="0"/>
              <a:t>Data: </a:t>
            </a:r>
            <a:r>
              <a:rPr lang="en-US" sz="900" noProof="0" dirty="0">
                <a:hlinkClick r:id="rId4"/>
              </a:rPr>
              <a:t>https://vipunen.fi/fi-fi/_layouts/15/WopiFrame.aspx?sourcedoc=%7B4E6BEDA5-5046-4E26-926A-849B248A6EB2%7D&amp;file=Korkeakoulutuksen%20ulkomaalaiset%20opiskelijat-%20n%C3%A4k%C3%B6kulma%20vuosi.xlsb&amp;action=default</a:t>
            </a:r>
            <a:r>
              <a:rPr lang="en-US" sz="900" noProof="0" dirty="0"/>
              <a:t> </a:t>
            </a:r>
          </a:p>
        </p:txBody>
      </p:sp>
    </p:spTree>
    <p:extLst>
      <p:ext uri="{BB962C8B-B14F-4D97-AF65-F5344CB8AC3E}">
        <p14:creationId xmlns:p14="http://schemas.microsoft.com/office/powerpoint/2010/main" val="3347811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34347975-7475-B25A-E602-DABFD445D4AE}"/>
            </a:ext>
          </a:extLst>
        </p:cNvPr>
        <p:cNvGrpSpPr/>
        <p:nvPr/>
      </p:nvGrpSpPr>
      <p:grpSpPr>
        <a:xfrm>
          <a:off x="0" y="0"/>
          <a:ext cx="0" cy="0"/>
          <a:chOff x="0" y="0"/>
          <a:chExt cx="0" cy="0"/>
        </a:xfrm>
      </p:grpSpPr>
      <p:sp>
        <p:nvSpPr>
          <p:cNvPr id="15" name="Text Placeholder 1">
            <a:extLst>
              <a:ext uri="{FF2B5EF4-FFF2-40B4-BE49-F238E27FC236}">
                <a16:creationId xmlns:a16="http://schemas.microsoft.com/office/drawing/2014/main" id="{689EFCFA-4ED6-D925-953D-EE4D6D6CE900}"/>
              </a:ext>
            </a:extLst>
          </p:cNvPr>
          <p:cNvSpPr>
            <a:spLocks noGrp="1"/>
          </p:cNvSpPr>
          <p:nvPr>
            <p:ph type="body" sz="half" idx="2"/>
          </p:nvPr>
        </p:nvSpPr>
        <p:spPr>
          <a:xfrm>
            <a:off x="791561" y="1612979"/>
            <a:ext cx="2525075" cy="2501900"/>
          </a:xfrm>
        </p:spPr>
        <p:txBody>
          <a:bodyPr/>
          <a:lstStyle/>
          <a:p>
            <a:r>
              <a:rPr lang="en-US" noProof="0" dirty="0"/>
              <a:t>Of international higher education students in 2024 were from outside the </a:t>
            </a:r>
            <a:r>
              <a:rPr lang="en-US" noProof="0" dirty="0" err="1"/>
              <a:t>eu</a:t>
            </a:r>
            <a:r>
              <a:rPr lang="en-US" noProof="0" dirty="0"/>
              <a:t>/</a:t>
            </a:r>
            <a:r>
              <a:rPr lang="en-US" noProof="0" dirty="0" err="1"/>
              <a:t>eea</a:t>
            </a:r>
            <a:endParaRPr lang="en-US" noProof="0" dirty="0"/>
          </a:p>
        </p:txBody>
      </p:sp>
      <p:sp>
        <p:nvSpPr>
          <p:cNvPr id="17" name="Text Placeholder 2">
            <a:extLst>
              <a:ext uri="{FF2B5EF4-FFF2-40B4-BE49-F238E27FC236}">
                <a16:creationId xmlns:a16="http://schemas.microsoft.com/office/drawing/2014/main" id="{9755E5E0-B0FE-D3C2-7491-15FD091A46C9}"/>
              </a:ext>
            </a:extLst>
          </p:cNvPr>
          <p:cNvSpPr>
            <a:spLocks noGrp="1"/>
          </p:cNvSpPr>
          <p:nvPr>
            <p:ph type="body" sz="half" idx="10"/>
          </p:nvPr>
        </p:nvSpPr>
        <p:spPr>
          <a:solidFill>
            <a:schemeClr val="accent2">
              <a:lumMod val="20000"/>
              <a:lumOff val="80000"/>
            </a:schemeClr>
          </a:solidFill>
        </p:spPr>
        <p:txBody>
          <a:bodyPr/>
          <a:lstStyle/>
          <a:p>
            <a:r>
              <a:rPr lang="en-US" noProof="0" dirty="0"/>
              <a:t>81%</a:t>
            </a:r>
          </a:p>
        </p:txBody>
      </p:sp>
      <p:graphicFrame>
        <p:nvGraphicFramePr>
          <p:cNvPr id="10" name="Sisällön paikkamerkki 9">
            <a:extLst>
              <a:ext uri="{FF2B5EF4-FFF2-40B4-BE49-F238E27FC236}">
                <a16:creationId xmlns:a16="http://schemas.microsoft.com/office/drawing/2014/main" id="{8224DF40-67E3-6310-AB45-61ADB4DBE4AB}"/>
              </a:ext>
            </a:extLst>
          </p:cNvPr>
          <p:cNvGraphicFramePr>
            <a:graphicFrameLocks noGrp="1"/>
          </p:cNvGraphicFramePr>
          <p:nvPr>
            <p:ph sz="quarter" idx="11"/>
          </p:nvPr>
        </p:nvGraphicFramePr>
        <p:xfrm>
          <a:off x="3316288" y="1095375"/>
          <a:ext cx="4995862" cy="3433763"/>
        </p:xfrm>
        <a:graphic>
          <a:graphicData uri="http://schemas.openxmlformats.org/drawingml/2006/chart">
            <c:chart xmlns:c="http://schemas.openxmlformats.org/drawingml/2006/chart" xmlns:r="http://schemas.openxmlformats.org/officeDocument/2006/relationships" r:id="rId4"/>
          </a:graphicData>
        </a:graphic>
      </p:graphicFrame>
      <p:sp>
        <p:nvSpPr>
          <p:cNvPr id="3" name="Otsikko 2">
            <a:extLst>
              <a:ext uri="{FF2B5EF4-FFF2-40B4-BE49-F238E27FC236}">
                <a16:creationId xmlns:a16="http://schemas.microsoft.com/office/drawing/2014/main" id="{0D77E63D-F5FF-D5F2-C4C1-2FBA98820DCC}"/>
              </a:ext>
            </a:extLst>
          </p:cNvPr>
          <p:cNvSpPr>
            <a:spLocks noGrp="1"/>
          </p:cNvSpPr>
          <p:nvPr>
            <p:ph type="title"/>
          </p:nvPr>
        </p:nvSpPr>
        <p:spPr/>
        <p:txBody>
          <a:bodyPr anchor="ctr">
            <a:normAutofit/>
          </a:bodyPr>
          <a:lstStyle/>
          <a:p>
            <a:r>
              <a:rPr lang="en-US" noProof="0" dirty="0"/>
              <a:t>tuition fees apply mainly to students from outside the EU and EEA</a:t>
            </a:r>
          </a:p>
        </p:txBody>
      </p:sp>
      <p:sp>
        <p:nvSpPr>
          <p:cNvPr id="2" name="Tekstiruutu 1">
            <a:extLst>
              <a:ext uri="{FF2B5EF4-FFF2-40B4-BE49-F238E27FC236}">
                <a16:creationId xmlns:a16="http://schemas.microsoft.com/office/drawing/2014/main" id="{DF008668-1F35-2013-D17B-374FB7196B27}"/>
              </a:ext>
            </a:extLst>
          </p:cNvPr>
          <p:cNvSpPr txBox="1"/>
          <p:nvPr/>
        </p:nvSpPr>
        <p:spPr>
          <a:xfrm>
            <a:off x="465904" y="4631714"/>
            <a:ext cx="6722296" cy="369332"/>
          </a:xfrm>
          <a:prstGeom prst="rect">
            <a:avLst/>
          </a:prstGeom>
          <a:noFill/>
        </p:spPr>
        <p:txBody>
          <a:bodyPr wrap="square" rtlCol="0">
            <a:spAutoFit/>
          </a:bodyPr>
          <a:lstStyle/>
          <a:p>
            <a:r>
              <a:rPr lang="en-US" sz="900" noProof="0" dirty="0"/>
              <a:t>Data: </a:t>
            </a:r>
            <a:r>
              <a:rPr lang="en-US" sz="900" noProof="0" dirty="0">
                <a:hlinkClick r:id="rId5"/>
              </a:rPr>
              <a:t>https://vipunen.fi/fi-fi/_layouts/15/WopiFrame.aspx?sourcedoc=%7B4E6BEDA5-5046-4E26-926A-849B248A6EB2%7D&amp;file=Korkeakoulutuksen%20ulkomaalaiset%20opiskelijat-%20n%C3%A4k%C3%B6kulma%20vuosi.xlsb&amp;action=default</a:t>
            </a:r>
            <a:r>
              <a:rPr lang="en-US" sz="900" noProof="0" dirty="0"/>
              <a:t> </a:t>
            </a:r>
          </a:p>
        </p:txBody>
      </p:sp>
    </p:spTree>
    <p:extLst>
      <p:ext uri="{BB962C8B-B14F-4D97-AF65-F5344CB8AC3E}">
        <p14:creationId xmlns:p14="http://schemas.microsoft.com/office/powerpoint/2010/main" val="928085264"/>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4A2455FE-ECFD-133F-5298-E4D544B6F6E3}"/>
              </a:ext>
            </a:extLst>
          </p:cNvPr>
          <p:cNvSpPr>
            <a:spLocks noGrp="1"/>
          </p:cNvSpPr>
          <p:nvPr>
            <p:ph type="body" sz="quarter" idx="10"/>
          </p:nvPr>
        </p:nvSpPr>
        <p:spPr/>
        <p:txBody>
          <a:bodyPr>
            <a:normAutofit/>
          </a:bodyPr>
          <a:lstStyle/>
          <a:p>
            <a:r>
              <a:rPr lang="en-US" sz="1600" noProof="0" dirty="0"/>
              <a:t>In the long term, Finland will </a:t>
            </a:r>
            <a:r>
              <a:rPr lang="en-US" sz="1600" b="1" noProof="0" dirty="0"/>
              <a:t>need international students and talents from abroad </a:t>
            </a:r>
            <a:r>
              <a:rPr lang="en-US" sz="1600" noProof="0" dirty="0"/>
              <a:t>due to an ageing and otherwise declining population.</a:t>
            </a:r>
          </a:p>
          <a:p>
            <a:endParaRPr lang="en-US" sz="1600" b="1" noProof="0" dirty="0"/>
          </a:p>
          <a:p>
            <a:r>
              <a:rPr lang="en-US" sz="1600" b="1" noProof="0" dirty="0"/>
              <a:t>Political decisions </a:t>
            </a:r>
            <a:r>
              <a:rPr lang="en-US" sz="1600" noProof="0" dirty="0"/>
              <a:t>have driven the rise in international student numbers.</a:t>
            </a:r>
          </a:p>
          <a:p>
            <a:pPr lvl="1"/>
            <a:r>
              <a:rPr lang="en-US" sz="1600" noProof="0" dirty="0"/>
              <a:t>In 2022, residence permit rules for non‑EU students (and their families) were eased.</a:t>
            </a:r>
          </a:p>
          <a:p>
            <a:pPr lvl="1"/>
            <a:r>
              <a:rPr lang="en-US" sz="1600" noProof="0" dirty="0"/>
              <a:t>This year residence permit requirements on income, language and family reunification will likely be tightened.</a:t>
            </a:r>
          </a:p>
          <a:p>
            <a:pPr lvl="1"/>
            <a:endParaRPr lang="en-US" sz="1600" noProof="0" dirty="0"/>
          </a:p>
          <a:p>
            <a:r>
              <a:rPr lang="en-US" sz="1600" noProof="0" dirty="0"/>
              <a:t>Higher education institutions have actively </a:t>
            </a:r>
            <a:r>
              <a:rPr lang="en-US" sz="1600" b="1" noProof="0" dirty="0"/>
              <a:t>expanded international student intake </a:t>
            </a:r>
            <a:r>
              <a:rPr lang="en-US" sz="1600" noProof="0" dirty="0"/>
              <a:t>and the number of English-taught degree programs.</a:t>
            </a:r>
          </a:p>
        </p:txBody>
      </p:sp>
      <p:sp>
        <p:nvSpPr>
          <p:cNvPr id="3" name="Otsikko 2">
            <a:extLst>
              <a:ext uri="{FF2B5EF4-FFF2-40B4-BE49-F238E27FC236}">
                <a16:creationId xmlns:a16="http://schemas.microsoft.com/office/drawing/2014/main" id="{DA57BE22-77CC-AF08-A3BD-10A5ABDC32EB}"/>
              </a:ext>
            </a:extLst>
          </p:cNvPr>
          <p:cNvSpPr>
            <a:spLocks noGrp="1"/>
          </p:cNvSpPr>
          <p:nvPr>
            <p:ph type="title"/>
          </p:nvPr>
        </p:nvSpPr>
        <p:spPr/>
        <p:txBody>
          <a:bodyPr/>
          <a:lstStyle/>
          <a:p>
            <a:r>
              <a:rPr lang="en-US" noProof="0" dirty="0"/>
              <a:t>Why have the numbers increased?</a:t>
            </a:r>
          </a:p>
        </p:txBody>
      </p:sp>
    </p:spTree>
    <p:extLst>
      <p:ext uri="{BB962C8B-B14F-4D97-AF65-F5344CB8AC3E}">
        <p14:creationId xmlns:p14="http://schemas.microsoft.com/office/powerpoint/2010/main" val="2977273184"/>
      </p:ext>
    </p:extLst>
  </p:cSld>
  <p:clrMapOvr>
    <a:masterClrMapping/>
  </p:clrMapOvr>
</p:sld>
</file>

<file path=ppt/theme/theme1.xml><?xml version="1.0" encoding="utf-8"?>
<a:theme xmlns:a="http://schemas.openxmlformats.org/drawingml/2006/main" name="LOGOSIVU">
  <a:themeElements>
    <a:clrScheme name="PI VÄRIT">
      <a:dk1>
        <a:srgbClr val="1A3E70"/>
      </a:dk1>
      <a:lt1>
        <a:srgbClr val="FFFFFF"/>
      </a:lt1>
      <a:dk2>
        <a:srgbClr val="1A3E70"/>
      </a:dk2>
      <a:lt2>
        <a:srgbClr val="FFFFFF"/>
      </a:lt2>
      <a:accent1>
        <a:srgbClr val="C0925D"/>
      </a:accent1>
      <a:accent2>
        <a:srgbClr val="94CDC1"/>
      </a:accent2>
      <a:accent3>
        <a:srgbClr val="FFE500"/>
      </a:accent3>
      <a:accent4>
        <a:srgbClr val="E14558"/>
      </a:accent4>
      <a:accent5>
        <a:srgbClr val="1A3E70"/>
      </a:accent5>
      <a:accent6>
        <a:srgbClr val="D9E3EE"/>
      </a:accent6>
      <a:hlink>
        <a:srgbClr val="C0925D"/>
      </a:hlink>
      <a:folHlink>
        <a:srgbClr val="94CDC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Theme1" id="{B1093BEA-D15A-4D92-BE8F-96326CF1E765}" vid="{83B2343C-7052-4144-B171-4F44FE6293D1}"/>
    </a:ext>
  </a:extLst>
</a:theme>
</file>

<file path=ppt/theme/theme2.xml><?xml version="1.0" encoding="utf-8"?>
<a:theme xmlns:a="http://schemas.openxmlformats.org/drawingml/2006/main" name="KANSI sininen">
  <a:themeElements>
    <a:clrScheme name="PI VÄRIT">
      <a:dk1>
        <a:srgbClr val="1A3E70"/>
      </a:dk1>
      <a:lt1>
        <a:srgbClr val="FFFFFF"/>
      </a:lt1>
      <a:dk2>
        <a:srgbClr val="1A3E70"/>
      </a:dk2>
      <a:lt2>
        <a:srgbClr val="FFFFFF"/>
      </a:lt2>
      <a:accent1>
        <a:srgbClr val="C0925D"/>
      </a:accent1>
      <a:accent2>
        <a:srgbClr val="94CDC1"/>
      </a:accent2>
      <a:accent3>
        <a:srgbClr val="FFE500"/>
      </a:accent3>
      <a:accent4>
        <a:srgbClr val="E14558"/>
      </a:accent4>
      <a:accent5>
        <a:srgbClr val="1A3E70"/>
      </a:accent5>
      <a:accent6>
        <a:srgbClr val="D9E3EE"/>
      </a:accent6>
      <a:hlink>
        <a:srgbClr val="C0925D"/>
      </a:hlink>
      <a:folHlink>
        <a:srgbClr val="94CDC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62D652B6-5E47-3447-8560-4A486EB53627}" vid="{5EF5AF03-38C6-4242-B714-556B1B2F99E9}"/>
    </a:ext>
  </a:extLst>
</a:theme>
</file>

<file path=ppt/theme/theme3.xml><?xml version="1.0" encoding="utf-8"?>
<a:theme xmlns:a="http://schemas.openxmlformats.org/drawingml/2006/main" name="1_KANSI sininen">
  <a:themeElements>
    <a:clrScheme name="PI VÄRIT">
      <a:dk1>
        <a:srgbClr val="1A3E70"/>
      </a:dk1>
      <a:lt1>
        <a:srgbClr val="FFFFFF"/>
      </a:lt1>
      <a:dk2>
        <a:srgbClr val="1A3E70"/>
      </a:dk2>
      <a:lt2>
        <a:srgbClr val="FFFFFF"/>
      </a:lt2>
      <a:accent1>
        <a:srgbClr val="C0925D"/>
      </a:accent1>
      <a:accent2>
        <a:srgbClr val="94CDC1"/>
      </a:accent2>
      <a:accent3>
        <a:srgbClr val="FFE500"/>
      </a:accent3>
      <a:accent4>
        <a:srgbClr val="E14558"/>
      </a:accent4>
      <a:accent5>
        <a:srgbClr val="1A3E70"/>
      </a:accent5>
      <a:accent6>
        <a:srgbClr val="D9E3EE"/>
      </a:accent6>
      <a:hlink>
        <a:srgbClr val="C0925D"/>
      </a:hlink>
      <a:folHlink>
        <a:srgbClr val="94CDC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62D652B6-5E47-3447-8560-4A486EB53627}" vid="{5EF5AF03-38C6-4242-B714-556B1B2F99E9}"/>
    </a:ext>
  </a:extLst>
</a:theme>
</file>

<file path=ppt/theme/theme4.xml><?xml version="1.0" encoding="utf-8"?>
<a:theme xmlns:a="http://schemas.openxmlformats.org/drawingml/2006/main" name="PI_tekstisivut">
  <a:themeElements>
    <a:clrScheme name="PI_2025">
      <a:dk1>
        <a:srgbClr val="1A3E70"/>
      </a:dk1>
      <a:lt1>
        <a:srgbClr val="FFFFFF"/>
      </a:lt1>
      <a:dk2>
        <a:srgbClr val="1A3E70"/>
      </a:dk2>
      <a:lt2>
        <a:srgbClr val="FFFFFF"/>
      </a:lt2>
      <a:accent1>
        <a:srgbClr val="1A3E70"/>
      </a:accent1>
      <a:accent2>
        <a:srgbClr val="C0925D"/>
      </a:accent2>
      <a:accent3>
        <a:srgbClr val="93CDC1"/>
      </a:accent3>
      <a:accent4>
        <a:srgbClr val="7FC134"/>
      </a:accent4>
      <a:accent5>
        <a:srgbClr val="FFA100"/>
      </a:accent5>
      <a:accent6>
        <a:srgbClr val="E14558"/>
      </a:accent6>
      <a:hlink>
        <a:srgbClr val="C0925D"/>
      </a:hlink>
      <a:folHlink>
        <a:srgbClr val="94CDC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2B8ED9C9-9F10-9849-B58D-43C1B6D6FBD4}" vid="{812D9C85-5A40-BB46-8B5F-2B2C96170AE7}"/>
    </a:ext>
  </a:extLst>
</a:theme>
</file>

<file path=ppt/theme/theme5.xml><?xml version="1.0" encoding="utf-8"?>
<a:theme xmlns:a="http://schemas.openxmlformats.org/drawingml/2006/main" name="VIIVATAUSTA_PI_tekstisivut">
  <a:themeElements>
    <a:clrScheme name="PI_2025">
      <a:dk1>
        <a:srgbClr val="1A3E70"/>
      </a:dk1>
      <a:lt1>
        <a:srgbClr val="FFFFFF"/>
      </a:lt1>
      <a:dk2>
        <a:srgbClr val="1A3E70"/>
      </a:dk2>
      <a:lt2>
        <a:srgbClr val="FFFFFF"/>
      </a:lt2>
      <a:accent1>
        <a:srgbClr val="1A3E70"/>
      </a:accent1>
      <a:accent2>
        <a:srgbClr val="C0925D"/>
      </a:accent2>
      <a:accent3>
        <a:srgbClr val="93CDC1"/>
      </a:accent3>
      <a:accent4>
        <a:srgbClr val="7FC134"/>
      </a:accent4>
      <a:accent5>
        <a:srgbClr val="FFA100"/>
      </a:accent5>
      <a:accent6>
        <a:srgbClr val="E14558"/>
      </a:accent6>
      <a:hlink>
        <a:srgbClr val="C0925D"/>
      </a:hlink>
      <a:folHlink>
        <a:srgbClr val="94CDC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2B8ED9C9-9F10-9849-B58D-43C1B6D6FBD4}" vid="{812D9C85-5A40-BB46-8B5F-2B2C96170AE7}"/>
    </a:ext>
  </a:extLst>
</a:theme>
</file>

<file path=ppt/theme/theme6.xml><?xml version="1.0" encoding="utf-8"?>
<a:theme xmlns:a="http://schemas.openxmlformats.org/drawingml/2006/main" name="2_VIIVATAUSTA_PI_tekstisivut">
  <a:themeElements>
    <a:clrScheme name="PI_2025">
      <a:dk1>
        <a:srgbClr val="1A3E70"/>
      </a:dk1>
      <a:lt1>
        <a:srgbClr val="FFFFFF"/>
      </a:lt1>
      <a:dk2>
        <a:srgbClr val="1A3E70"/>
      </a:dk2>
      <a:lt2>
        <a:srgbClr val="FFFFFF"/>
      </a:lt2>
      <a:accent1>
        <a:srgbClr val="1A3E70"/>
      </a:accent1>
      <a:accent2>
        <a:srgbClr val="C0925D"/>
      </a:accent2>
      <a:accent3>
        <a:srgbClr val="93CDC1"/>
      </a:accent3>
      <a:accent4>
        <a:srgbClr val="7FC134"/>
      </a:accent4>
      <a:accent5>
        <a:srgbClr val="FFA100"/>
      </a:accent5>
      <a:accent6>
        <a:srgbClr val="E14558"/>
      </a:accent6>
      <a:hlink>
        <a:srgbClr val="C0925D"/>
      </a:hlink>
      <a:folHlink>
        <a:srgbClr val="94CDC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2B8ED9C9-9F10-9849-B58D-43C1B6D6FBD4}" vid="{812D9C85-5A40-BB46-8B5F-2B2C96170AE7}"/>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I_2025">
    <a:dk1>
      <a:srgbClr val="1A3E70"/>
    </a:dk1>
    <a:lt1>
      <a:srgbClr val="FFFFFF"/>
    </a:lt1>
    <a:dk2>
      <a:srgbClr val="1A3E70"/>
    </a:dk2>
    <a:lt2>
      <a:srgbClr val="FFFFFF"/>
    </a:lt2>
    <a:accent1>
      <a:srgbClr val="1A3E70"/>
    </a:accent1>
    <a:accent2>
      <a:srgbClr val="C0925D"/>
    </a:accent2>
    <a:accent3>
      <a:srgbClr val="93CDC1"/>
    </a:accent3>
    <a:accent4>
      <a:srgbClr val="7FC134"/>
    </a:accent4>
    <a:accent5>
      <a:srgbClr val="FFA100"/>
    </a:accent5>
    <a:accent6>
      <a:srgbClr val="E14558"/>
    </a:accent6>
    <a:hlink>
      <a:srgbClr val="C0925D"/>
    </a:hlink>
    <a:folHlink>
      <a:srgbClr val="94CDC1"/>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B8E7D56A324E42A79352AA9B2C30E4" ma:contentTypeVersion="20" ma:contentTypeDescription="Create a new document." ma:contentTypeScope="" ma:versionID="d4a794f5f72e58aa1e356bc3a0099b3c">
  <xsd:schema xmlns:xsd="http://www.w3.org/2001/XMLSchema" xmlns:xs="http://www.w3.org/2001/XMLSchema" xmlns:p="http://schemas.microsoft.com/office/2006/metadata/properties" xmlns:ns2="b9b4e030-aef1-46aa-b30a-bc3e3fe2c2d6" xmlns:ns3="77acc13c-35c4-4365-bd99-b88666c97b79" targetNamespace="http://schemas.microsoft.com/office/2006/metadata/properties" ma:root="true" ma:fieldsID="01e966c07b1fa767a6e527f71322548c" ns2:_="" ns3:_="">
    <xsd:import namespace="b9b4e030-aef1-46aa-b30a-bc3e3fe2c2d6"/>
    <xsd:import namespace="77acc13c-35c4-4365-bd99-b88666c97b7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Number"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b4e030-aef1-46aa-b30a-bc3e3fe2c2d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f38b07b-d92c-4676-aebf-6953c158e5d0}" ma:internalName="TaxCatchAll" ma:showField="CatchAllData" ma:web="b9b4e030-aef1-46aa-b30a-bc3e3fe2c2d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7acc13c-35c4-4365-bd99-b88666c97b7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853b24c-e1b0-4dda-932f-ae8c6a36c4d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Number" ma:index="26" nillable="true" ma:displayName="Number" ma:format="Dropdown" ma:internalName="Number" ma:percentage="FALSE">
      <xsd:simpleType>
        <xsd:restriction base="dms:Number"/>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b9b4e030-aef1-46aa-b30a-bc3e3fe2c2d6">
      <UserInfo>
        <DisplayName>Katriina Valkeapää</DisplayName>
        <AccountId>224</AccountId>
        <AccountType/>
      </UserInfo>
    </SharedWithUsers>
    <lcf76f155ced4ddcb4097134ff3c332f xmlns="77acc13c-35c4-4365-bd99-b88666c97b79">
      <Terms xmlns="http://schemas.microsoft.com/office/infopath/2007/PartnerControls"/>
    </lcf76f155ced4ddcb4097134ff3c332f>
    <TaxCatchAll xmlns="b9b4e030-aef1-46aa-b30a-bc3e3fe2c2d6" xsi:nil="true"/>
    <Number xmlns="77acc13c-35c4-4365-bd99-b88666c97b79" xsi:nil="true"/>
  </documentManagement>
</p:properties>
</file>

<file path=customXml/itemProps1.xml><?xml version="1.0" encoding="utf-8"?>
<ds:datastoreItem xmlns:ds="http://schemas.openxmlformats.org/officeDocument/2006/customXml" ds:itemID="{E626C810-229A-4CD6-A1EC-6A9A9DF9BB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b4e030-aef1-46aa-b30a-bc3e3fe2c2d6"/>
    <ds:schemaRef ds:uri="77acc13c-35c4-4365-bd99-b88666c97b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F22997-6074-4218-8054-FAF8804E7BB3}">
  <ds:schemaRefs>
    <ds:schemaRef ds:uri="http://schemas.microsoft.com/sharepoint/v3/contenttype/forms"/>
  </ds:schemaRefs>
</ds:datastoreItem>
</file>

<file path=customXml/itemProps3.xml><?xml version="1.0" encoding="utf-8"?>
<ds:datastoreItem xmlns:ds="http://schemas.openxmlformats.org/officeDocument/2006/customXml" ds:itemID="{DAF1853C-5D44-4604-93C3-930EBE8AC5BB}">
  <ds:schemaRefs>
    <ds:schemaRef ds:uri="http://schemas.microsoft.com/office/2006/metadata/properties"/>
    <ds:schemaRef ds:uri="http://schemas.microsoft.com/office/infopath/2007/PartnerControls"/>
    <ds:schemaRef ds:uri="b9b4e030-aef1-46aa-b30a-bc3e3fe2c2d6"/>
    <ds:schemaRef ds:uri="77acc13c-35c4-4365-bd99-b88666c97b79"/>
  </ds:schemaRefs>
</ds:datastoreItem>
</file>

<file path=docProps/app.xml><?xml version="1.0" encoding="utf-8"?>
<Properties xmlns="http://schemas.openxmlformats.org/officeDocument/2006/extended-properties" xmlns:vt="http://schemas.openxmlformats.org/officeDocument/2006/docPropsVTypes">
  <TotalTime>23633</TotalTime>
  <Words>2371</Words>
  <Application>Microsoft Office PowerPoint</Application>
  <PresentationFormat>Näytössä katseltava esitys (16:9)</PresentationFormat>
  <Paragraphs>251</Paragraphs>
  <Slides>29</Slides>
  <Notes>11</Notes>
  <HiddenSlides>0</HiddenSlides>
  <MMClips>0</MMClips>
  <ScaleCrop>false</ScaleCrop>
  <HeadingPairs>
    <vt:vector size="6" baseType="variant">
      <vt:variant>
        <vt:lpstr>Käytetyt fontit</vt:lpstr>
      </vt:variant>
      <vt:variant>
        <vt:i4>8</vt:i4>
      </vt:variant>
      <vt:variant>
        <vt:lpstr>Teema</vt:lpstr>
      </vt:variant>
      <vt:variant>
        <vt:i4>6</vt:i4>
      </vt:variant>
      <vt:variant>
        <vt:lpstr>Dian otsikot</vt:lpstr>
      </vt:variant>
      <vt:variant>
        <vt:i4>29</vt:i4>
      </vt:variant>
    </vt:vector>
  </HeadingPairs>
  <TitlesOfParts>
    <vt:vector size="43" baseType="lpstr">
      <vt:lpstr>.AppleSystemUIFont</vt:lpstr>
      <vt:lpstr>Arial</vt:lpstr>
      <vt:lpstr>Calibri</vt:lpstr>
      <vt:lpstr>Raleway</vt:lpstr>
      <vt:lpstr>Raleway Black</vt:lpstr>
      <vt:lpstr>Raleway Bold</vt:lpstr>
      <vt:lpstr>Raleway Normaali</vt:lpstr>
      <vt:lpstr>Wingdings</vt:lpstr>
      <vt:lpstr>LOGOSIVU</vt:lpstr>
      <vt:lpstr>KANSI sininen</vt:lpstr>
      <vt:lpstr>1_KANSI sininen</vt:lpstr>
      <vt:lpstr>PI_tekstisivut</vt:lpstr>
      <vt:lpstr>VIIVATAUSTA_PI_tekstisivut</vt:lpstr>
      <vt:lpstr>2_VIIVATAUSTA_PI_tekstisivut</vt:lpstr>
      <vt:lpstr>International higher education technology students in the Finnish forest industry</vt:lpstr>
      <vt:lpstr>Content of the presentation</vt:lpstr>
      <vt:lpstr>Basic information</vt:lpstr>
      <vt:lpstr>Background and research questions</vt:lpstr>
      <vt:lpstr>Background of the topic</vt:lpstr>
      <vt:lpstr>Research questions</vt:lpstr>
      <vt:lpstr>The Number of international students in Finland has increased significantly over the past five years</vt:lpstr>
      <vt:lpstr>tuition fees apply mainly to students from outside the EU and EEA</vt:lpstr>
      <vt:lpstr>Why have the numbers increased?</vt:lpstr>
      <vt:lpstr>Theoretical framework and aspects effecting integration and employment</vt:lpstr>
      <vt:lpstr>Integration – maintaining one’s original culture while actively participating in the host society/culture</vt:lpstr>
      <vt:lpstr>PowerPoint-esitys</vt:lpstr>
      <vt:lpstr>PowerPoint-esitys</vt:lpstr>
      <vt:lpstr>Reasons to come and leave finland</vt:lpstr>
      <vt:lpstr>Highlights from the survey results</vt:lpstr>
      <vt:lpstr>Student survey</vt:lpstr>
      <vt:lpstr>The Role of Finnish Language Skills</vt:lpstr>
      <vt:lpstr>PowerPoint-esitys</vt:lpstr>
      <vt:lpstr>half of the students have experienced discrimination. A third of these have experienced discrimination during job application process</vt:lpstr>
      <vt:lpstr>Stay or leave Finland after graduation?</vt:lpstr>
      <vt:lpstr>Survey for student associations</vt:lpstr>
      <vt:lpstr>survey for companies</vt:lpstr>
      <vt:lpstr>recommended actions and Conclusions</vt:lpstr>
      <vt:lpstr>Recommendations for international students</vt:lpstr>
      <vt:lpstr>Recommendations for student associations</vt:lpstr>
      <vt:lpstr>Recommendations for companies</vt:lpstr>
      <vt:lpstr>conclusions</vt:lpstr>
      <vt:lpstr>Final words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Puunjalostusinsinöörit Träförädlingsingenjörerna</dc:title>
  <dc:creator>Susanna Lähdesmäki</dc:creator>
  <cp:lastModifiedBy>Noora Salmela</cp:lastModifiedBy>
  <cp:revision>59</cp:revision>
  <dcterms:created xsi:type="dcterms:W3CDTF">2020-04-16T06:48:17Z</dcterms:created>
  <dcterms:modified xsi:type="dcterms:W3CDTF">2026-06-05T09:07:32Z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0x01010095B8E7D56A324E42A79352AA9B2C30E4</vt:lpwstr>
  </property>
  <property fmtid="{D5CDD505-2E9C-101B-9397-08002B2CF9AE}" pid="3" name="MediaServiceImageTags">
    <vt:lpwstr/>
  </property>
</Properties>
</file>